
<file path=[Content_Types].xml><?xml version="1.0" encoding="utf-8"?>
<Types xmlns="http://schemas.openxmlformats.org/package/2006/content-types">
  <Default Extension="jpeg" ContentType="image/jpeg"/>
  <Default Extension="vml" ContentType="application/vnd.openxmlformats-officedocument.vmlDrawing"/>
  <Default Extension="bin" ContentType="application/vnd.openxmlformats-officedocument.oleObject"/>
  <Default Extension="gif" ContentType="image/gif"/>
  <Default Extension="png" ContentType="image/png"/>
  <Default Extension="emf" ContentType="image/x-emf"/>
  <Default Extension="wmf" ContentType="image/x-w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activeX/activeX1.bin" ContentType="application/vnd.ms-office.activeX"/>
  <Override PartName="/ppt/activeX/activeX1.xml" ContentType="application/vnd.ms-office.activeX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321" r:id="rId4"/>
    <p:sldId id="274" r:id="rId5"/>
    <p:sldId id="317" r:id="rId6"/>
    <p:sldId id="273" r:id="rId7"/>
    <p:sldId id="281" r:id="rId8"/>
    <p:sldId id="272" r:id="rId9"/>
    <p:sldId id="318" r:id="rId10"/>
    <p:sldId id="292" r:id="rId11"/>
    <p:sldId id="299" r:id="rId12"/>
    <p:sldId id="300" r:id="rId13"/>
    <p:sldId id="301" r:id="rId14"/>
    <p:sldId id="302" r:id="rId15"/>
    <p:sldId id="303" r:id="rId16"/>
    <p:sldId id="304" r:id="rId17"/>
    <p:sldId id="305" r:id="rId18"/>
    <p:sldId id="306" r:id="rId19"/>
    <p:sldId id="307" r:id="rId20"/>
    <p:sldId id="308" r:id="rId21"/>
    <p:sldId id="320" r:id="rId22"/>
    <p:sldId id="293" r:id="rId23"/>
    <p:sldId id="277" r:id="rId24"/>
    <p:sldId id="294" r:id="rId25"/>
    <p:sldId id="295" r:id="rId26"/>
    <p:sldId id="296" r:id="rId27"/>
    <p:sldId id="297" r:id="rId28"/>
    <p:sldId id="310" r:id="rId29"/>
    <p:sldId id="298" r:id="rId30"/>
    <p:sldId id="319" r:id="rId31"/>
  </p:sldIdLst>
  <p:sldSz cx="9144000" cy="6858000" type="screen4x3"/>
  <p:notesSz cx="6858000" cy="9144000"/>
  <p:defaultTextStyle>
    <a:defPPr>
      <a:defRPr lang="zh-CN"/>
    </a:defPPr>
    <a:lvl1pPr marL="0" lvl="0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2FDB2607-1784-4EEB-B798-7EB5836EED8A}">
        <p14:showMediaCtrls xmlns:p14="http://schemas.microsoft.com/office/powerpoint/2010/main" val="1"/>
      </p:ext>
    </p:extLst>
  </p:showPr>
  <p:clrMru>
    <a:srgbClr val="336600"/>
    <a:srgbClr val="FF3300"/>
    <a:srgbClr val="800000"/>
    <a:srgbClr val="CC3300"/>
    <a:srgbClr val="CC6600"/>
    <a:srgbClr val="0000FF"/>
    <a:srgbClr val="009900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howGuides="1">
      <p:cViewPr varScale="1">
        <p:scale>
          <a:sx n="67" d="100"/>
          <a:sy n="67" d="100"/>
        </p:scale>
        <p:origin x="-1476" y="-108"/>
      </p:cViewPr>
      <p:guideLst>
        <p:guide orient="horz" pos="2159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4" Type="http://schemas.openxmlformats.org/officeDocument/2006/relationships/tableStyles" Target="tableStyles.xml"/><Relationship Id="rId33" Type="http://schemas.openxmlformats.org/officeDocument/2006/relationships/viewProps" Target="viewProps.xml"/><Relationship Id="rId32" Type="http://schemas.openxmlformats.org/officeDocument/2006/relationships/presProps" Target="presProps.xml"/><Relationship Id="rId31" Type="http://schemas.openxmlformats.org/officeDocument/2006/relationships/slide" Target="slides/slide29.xml"/><Relationship Id="rId30" Type="http://schemas.openxmlformats.org/officeDocument/2006/relationships/slide" Target="slides/slide28.xml"/><Relationship Id="rId3" Type="http://schemas.openxmlformats.org/officeDocument/2006/relationships/slide" Target="slides/slide1.xml"/><Relationship Id="rId29" Type="http://schemas.openxmlformats.org/officeDocument/2006/relationships/slide" Target="slides/slide27.xml"/><Relationship Id="rId28" Type="http://schemas.openxmlformats.org/officeDocument/2006/relationships/slide" Target="slides/slide26.xml"/><Relationship Id="rId27" Type="http://schemas.openxmlformats.org/officeDocument/2006/relationships/slide" Target="slides/slide25.xml"/><Relationship Id="rId26" Type="http://schemas.openxmlformats.org/officeDocument/2006/relationships/slide" Target="slides/slide24.xml"/><Relationship Id="rId25" Type="http://schemas.openxmlformats.org/officeDocument/2006/relationships/slide" Target="slides/slide23.xml"/><Relationship Id="rId24" Type="http://schemas.openxmlformats.org/officeDocument/2006/relationships/slide" Target="slides/slide22.xml"/><Relationship Id="rId23" Type="http://schemas.openxmlformats.org/officeDocument/2006/relationships/slide" Target="slides/slide21.xml"/><Relationship Id="rId22" Type="http://schemas.openxmlformats.org/officeDocument/2006/relationships/slide" Target="slides/slide20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activeX/_rels/activeX1.xml.rels><?xml version="1.0" encoding="UTF-8" standalone="yes"?>
<Relationships xmlns="http://schemas.openxmlformats.org/package/2006/relationships"><Relationship Id="rId1" Type="http://schemas.microsoft.com/office/2006/relationships/activeXControlBinary" Target="activeX1.bin"/></Relationships>
</file>

<file path=ppt/activeX/activeX1.xml><?xml version="1.0" encoding="utf-8"?>
<ax:ocx xmlns:ax="http://schemas.microsoft.com/office/2006/activeX" xmlns:r="http://schemas.openxmlformats.org/officeDocument/2006/relationships" ax:classid="{D27CDB6E-AE6D-11CF-96B8-444553540000}" ax:persistence="persistStorage" r:id="rId1"/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png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image" Target="../media/image16.emf"/><Relationship Id="rId1" Type="http://schemas.openxmlformats.org/officeDocument/2006/relationships/image" Target="../media/image15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3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pPr fontAlgn="base"/>
            <a:r>
              <a:rPr lang="zh-CN" altLang="en-US" strike="noStrike" noProof="1" smtClean="0"/>
              <a:t>单击此处编辑母版副标题样式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r" eaLnBrk="1" fontAlgn="base" hangingPunct="1"/>
            <a:fld id="{9A0DB2DC-4C9A-4742-B13C-FB6460FD3503}" type="slidenum">
              <a:rPr lang="en-US" altLang="zh-CN" sz="1400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en-US" altLang="zh-CN" sz="1400" strike="noStrike" noProof="1" dirty="0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r" eaLnBrk="1" fontAlgn="base" hangingPunct="1"/>
            <a:fld id="{9A0DB2DC-4C9A-4742-B13C-FB6460FD3503}" type="slidenum">
              <a:rPr lang="en-US" altLang="zh-CN" sz="1400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en-US" altLang="zh-CN" sz="1400" strike="noStrike" noProof="1" dirty="0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r" eaLnBrk="1" fontAlgn="base" hangingPunct="1"/>
            <a:fld id="{9A0DB2DC-4C9A-4742-B13C-FB6460FD3503}" type="slidenum">
              <a:rPr lang="en-US" altLang="zh-CN" sz="1400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en-US" altLang="zh-CN" sz="1400" strike="noStrike" noProof="1" dirty="0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r" eaLnBrk="1" fontAlgn="base" hangingPunct="1"/>
            <a:fld id="{9A0DB2DC-4C9A-4742-B13C-FB6460FD3503}" type="slidenum">
              <a:rPr lang="en-US" altLang="zh-CN" sz="1400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en-US" altLang="zh-CN" sz="1400" strike="noStrike" noProof="1" dirty="0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r" eaLnBrk="1" fontAlgn="base" hangingPunct="1"/>
            <a:fld id="{9A0DB2DC-4C9A-4742-B13C-FB6460FD3503}" type="slidenum">
              <a:rPr lang="en-US" altLang="zh-CN" sz="1400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en-US" altLang="zh-CN" sz="1400" strike="noStrike" noProof="1" dirty="0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r" eaLnBrk="1" fontAlgn="base" hangingPunct="1"/>
            <a:fld id="{9A0DB2DC-4C9A-4742-B13C-FB6460FD3503}" type="slidenum">
              <a:rPr lang="en-US" altLang="zh-CN" sz="1400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en-US" altLang="zh-CN" sz="1400" strike="noStrike" noProof="1" dirty="0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r" eaLnBrk="1" fontAlgn="base" hangingPunct="1"/>
            <a:fld id="{9A0DB2DC-4C9A-4742-B13C-FB6460FD3503}" type="slidenum">
              <a:rPr lang="en-US" altLang="zh-CN" sz="1400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en-US" altLang="zh-CN" sz="1400" strike="noStrike" noProof="1" dirty="0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r" eaLnBrk="1" fontAlgn="base" hangingPunct="1"/>
            <a:fld id="{9A0DB2DC-4C9A-4742-B13C-FB6460FD3503}" type="slidenum">
              <a:rPr lang="en-US" altLang="zh-CN" sz="1400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en-US" altLang="zh-CN" sz="1400" strike="noStrike" noProof="1" dirty="0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r" eaLnBrk="1" fontAlgn="base" hangingPunct="1"/>
            <a:fld id="{9A0DB2DC-4C9A-4742-B13C-FB6460FD3503}" type="slidenum">
              <a:rPr lang="en-US" altLang="zh-CN" sz="1400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en-US" altLang="zh-CN" sz="1400" strike="noStrike" noProof="1" dirty="0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r" eaLnBrk="1" fontAlgn="base" hangingPunct="1"/>
            <a:fld id="{9A0DB2DC-4C9A-4742-B13C-FB6460FD3503}" type="slidenum">
              <a:rPr lang="en-US" altLang="zh-CN" sz="1400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en-US" altLang="zh-CN" sz="1400" strike="noStrike" noProof="1" dirty="0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r" eaLnBrk="1" fontAlgn="base" hangingPunct="1"/>
            <a:fld id="{9A0DB2DC-4C9A-4742-B13C-FB6460FD3503}" type="slidenum">
              <a:rPr lang="en-US" altLang="zh-CN" sz="1400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en-US" altLang="zh-CN" sz="1400" strike="noStrike" noProof="1" dirty="0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200" b="0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r" eaLnBrk="1" fontAlgn="base" hangingPunct="1"/>
            <a:fld id="{9A0DB2DC-4C9A-4742-B13C-FB6460FD3503}" type="slidenum">
              <a:rPr lang="en-US" altLang="zh-CN" sz="1400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en-US" altLang="zh-CN" sz="1400" strike="noStrike" noProof="1" dirty="0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/>
      <p:sp>
        <p:nvSpPr>
          <p:cNvPr id="1026" name="Rectang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1027" name="Rectangle 3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 anchor="t"/>
          <a:p>
            <a:pPr lvl="0" indent="-34290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 indent="-285750"/>
            <a:r>
              <a:rPr lang="zh-CN" altLang="en-US" dirty="0"/>
              <a:t>第二级</a:t>
            </a:r>
            <a:endParaRPr lang="zh-CN" altLang="en-US" dirty="0"/>
          </a:p>
          <a:p>
            <a:pPr lvl="2" indent="-228600"/>
            <a:r>
              <a:rPr lang="zh-CN" altLang="en-US" dirty="0"/>
              <a:t>第三级</a:t>
            </a:r>
            <a:endParaRPr lang="zh-CN" altLang="en-US" dirty="0"/>
          </a:p>
          <a:p>
            <a:pPr lvl="3" indent="-228600"/>
            <a:r>
              <a:rPr lang="zh-CN" altLang="en-US" dirty="0"/>
              <a:t>第四级</a:t>
            </a:r>
            <a:endParaRPr lang="zh-CN" altLang="en-US" dirty="0"/>
          </a:p>
          <a:p>
            <a:pPr lvl="4" indent="-228600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l">
              <a:buFont typeface="Arial" panose="020B0604020202020204" pitchFamily="34" charset="0"/>
              <a:buNone/>
              <a:defRPr sz="1400"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buFont typeface="Arial" panose="020B0604020202020204" pitchFamily="34" charset="0"/>
              <a:buNone/>
              <a:defRPr sz="1400">
                <a:latin typeface="Arial" panose="020B0604020202020204" pitchFamily="34" charset="0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p>
            <a:pPr lvl="0" algn="r" eaLnBrk="1" fontAlgn="base" hangingPunct="1"/>
            <a:fld id="{9A0DB2DC-4C9A-4742-B13C-FB6460FD3503}" type="slidenum">
              <a:rPr lang="en-US" altLang="zh-CN" sz="1400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en-US" altLang="zh-CN" sz="1400" strike="noStrike" noProof="1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/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.png"/></Relationships>
</file>

<file path=ppt/slides/_rels/slide12.xml.rels><?xml version="1.0" encoding="UTF-8" standalone="yes"?>
<Relationships xmlns="http://schemas.openxmlformats.org/package/2006/relationships"><Relationship Id="rId9" Type="http://schemas.openxmlformats.org/officeDocument/2006/relationships/image" Target="../media/image11.GIF"/><Relationship Id="rId8" Type="http://schemas.openxmlformats.org/officeDocument/2006/relationships/image" Target="../media/image10.GIF"/><Relationship Id="rId7" Type="http://schemas.openxmlformats.org/officeDocument/2006/relationships/image" Target="../media/image9.GIF"/><Relationship Id="rId6" Type="http://schemas.openxmlformats.org/officeDocument/2006/relationships/image" Target="../media/image8.GIF"/><Relationship Id="rId5" Type="http://schemas.openxmlformats.org/officeDocument/2006/relationships/image" Target="../media/image7.GIF"/><Relationship Id="rId4" Type="http://schemas.openxmlformats.org/officeDocument/2006/relationships/image" Target="../media/image6.GIF"/><Relationship Id="rId3" Type="http://schemas.openxmlformats.org/officeDocument/2006/relationships/hyperlink" Target="http://image.baidu.com/i?ct=503316480&amp;z=532260752&amp;tn=baiduimagedetail&amp;word=&#22320;&#29699;" TargetMode="External"/><Relationship Id="rId2" Type="http://schemas.openxmlformats.org/officeDocument/2006/relationships/image" Target="../media/image5.GIF"/><Relationship Id="rId11" Type="http://schemas.openxmlformats.org/officeDocument/2006/relationships/slideLayout" Target="../slideLayouts/slideLayout7.xml"/><Relationship Id="rId10" Type="http://schemas.openxmlformats.org/officeDocument/2006/relationships/image" Target="../media/image12.GIF"/><Relationship Id="rId1" Type="http://schemas.openxmlformats.org/officeDocument/2006/relationships/image" Target="../media/image4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13.png"/></Relationships>
</file>

<file path=ppt/slides/_rels/slide14.xml.rels><?xml version="1.0" encoding="UTF-8" standalone="yes"?>
<Relationships xmlns="http://schemas.openxmlformats.org/package/2006/relationships"><Relationship Id="rId4" Type="http://schemas.openxmlformats.org/officeDocument/2006/relationships/vmlDrawing" Target="../drawings/vmlDrawing1.vml"/><Relationship Id="rId3" Type="http://schemas.openxmlformats.org/officeDocument/2006/relationships/slideLayout" Target="../slideLayouts/slideLayout12.xml"/><Relationship Id="rId2" Type="http://schemas.openxmlformats.org/officeDocument/2006/relationships/image" Target="../media/image14.png"/><Relationship Id="rId1" Type="http://schemas.openxmlformats.org/officeDocument/2006/relationships/oleObject" Target="../embeddings/oleObject1.bin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vmlDrawing" Target="../drawings/vmlDrawing2.vml"/><Relationship Id="rId7" Type="http://schemas.openxmlformats.org/officeDocument/2006/relationships/slideLayout" Target="../slideLayouts/slideLayout7.xml"/><Relationship Id="rId6" Type="http://schemas.openxmlformats.org/officeDocument/2006/relationships/image" Target="../media/image17.emf"/><Relationship Id="rId5" Type="http://schemas.openxmlformats.org/officeDocument/2006/relationships/oleObject" Target="../embeddings/oleObject4.bin"/><Relationship Id="rId4" Type="http://schemas.openxmlformats.org/officeDocument/2006/relationships/image" Target="../media/image16.emf"/><Relationship Id="rId3" Type="http://schemas.openxmlformats.org/officeDocument/2006/relationships/oleObject" Target="../embeddings/oleObject3.bin"/><Relationship Id="rId2" Type="http://schemas.openxmlformats.org/officeDocument/2006/relationships/image" Target="../media/image15.emf"/><Relationship Id="rId1" Type="http://schemas.openxmlformats.org/officeDocument/2006/relationships/oleObject" Target="../embeddings/oleObject2.bin"/></Relationships>
</file>

<file path=ppt/slides/_rels/slide16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19.png"/><Relationship Id="rId3" Type="http://schemas.microsoft.com/office/2007/relationships/media" Target="file:///E:\&#20010;&#20154;&#36164;&#26009;&#65288;&#24352;&#21355;&#26126;&#65289;\&#24352;&#21355;&#26126;4.7&#23450;\okokok.mpg" TargetMode="External"/><Relationship Id="rId2" Type="http://schemas.openxmlformats.org/officeDocument/2006/relationships/video" Target="file:///E:\&#20010;&#20154;&#36164;&#26009;&#65288;&#24352;&#21355;&#26126;&#65289;\&#24352;&#21355;&#26126;4.7&#23450;\okokok.mpg" TargetMode="External"/><Relationship Id="rId1" Type="http://schemas.openxmlformats.org/officeDocument/2006/relationships/image" Target="../media/image18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0.wmf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1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2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GIF"/></Relationships>
</file>

<file path=ppt/slides/_rels/slide20.xml.rels><?xml version="1.0" encoding="UTF-8" standalone="yes"?>
<Relationships xmlns="http://schemas.openxmlformats.org/package/2006/relationships"><Relationship Id="rId4" Type="http://schemas.openxmlformats.org/officeDocument/2006/relationships/vmlDrawing" Target="../drawings/vmlDrawing3.v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23.wmf"/><Relationship Id="rId1" Type="http://schemas.openxmlformats.org/officeDocument/2006/relationships/control" Target="../activeX/activeX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25.jpeg"/><Relationship Id="rId1" Type="http://schemas.openxmlformats.org/officeDocument/2006/relationships/image" Target="../media/image24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6.jpe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7.jpe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8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2.emf"/><Relationship Id="rId1" Type="http://schemas.openxmlformats.org/officeDocument/2006/relationships/image" Target="../media/image29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2.emf"/><Relationship Id="rId1" Type="http://schemas.openxmlformats.org/officeDocument/2006/relationships/image" Target="../media/image29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2.emf"/><Relationship Id="rId1" Type="http://schemas.openxmlformats.org/officeDocument/2006/relationships/image" Target="../media/image30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2.emf"/><Relationship Id="rId1" Type="http://schemas.openxmlformats.org/officeDocument/2006/relationships/image" Target="../media/image30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32.jpeg"/><Relationship Id="rId1" Type="http://schemas.openxmlformats.org/officeDocument/2006/relationships/image" Target="../media/image31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.e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.em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049" name="Rectangle 6"/>
          <p:cNvSpPr/>
          <p:nvPr/>
        </p:nvSpPr>
        <p:spPr>
          <a:xfrm>
            <a:off x="539750" y="2214563"/>
            <a:ext cx="8286750" cy="9144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algn="ctr"/>
            <a:r>
              <a:rPr lang="zh-CN" altLang="en-US" sz="5400" b="1" dirty="0">
                <a:latin typeface="黑体" panose="02010609060101010101" pitchFamily="2" charset="-122"/>
                <a:ea typeface="黑体" panose="02010609060101010101" pitchFamily="2" charset="-122"/>
              </a:rPr>
              <a:t>确定事件与随机事件</a:t>
            </a:r>
            <a:endParaRPr lang="en-US" altLang="zh-CN" sz="5400" b="1" dirty="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2050" name="Rectangle 8"/>
          <p:cNvSpPr/>
          <p:nvPr/>
        </p:nvSpPr>
        <p:spPr>
          <a:xfrm>
            <a:off x="6372225" y="1557338"/>
            <a:ext cx="184150" cy="6254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endParaRPr lang="en-US" altLang="zh-CN" sz="3500" b="1" dirty="0">
              <a:solidFill>
                <a:srgbClr val="3366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1265" name="Rectangle 2"/>
          <p:cNvSpPr>
            <a:spLocks noGrp="1"/>
          </p:cNvSpPr>
          <p:nvPr>
            <p:ph idx="1"/>
          </p:nvPr>
        </p:nvSpPr>
        <p:spPr>
          <a:xfrm>
            <a:off x="827088" y="1989138"/>
            <a:ext cx="7489825" cy="2663825"/>
          </a:xfrm>
          <a:ln/>
        </p:spPr>
        <p:txBody>
          <a:bodyPr wrap="square" lIns="91440" tIns="45720" rIns="91440" bIns="45720" anchor="t"/>
          <a:p>
            <a:pPr>
              <a:lnSpc>
                <a:spcPct val="80000"/>
              </a:lnSpc>
              <a:buNone/>
            </a:pPr>
            <a:r>
              <a:rPr lang="zh-CN" altLang="en-US" sz="2000" b="1" dirty="0">
                <a:ea typeface="宋体" panose="02010600030101010101" pitchFamily="2" charset="-122"/>
              </a:rPr>
              <a:t>                      </a:t>
            </a:r>
            <a:r>
              <a:rPr lang="zh-CN" altLang="en-US" sz="4800" b="1" dirty="0">
                <a:solidFill>
                  <a:srgbClr val="003399"/>
                </a:solidFill>
                <a:ea typeface="黑体" panose="02010609060101010101" pitchFamily="2" charset="-122"/>
              </a:rPr>
              <a:t>请说出下列生活中的事件分别是必然事件、不可能事件还是随机事件？</a:t>
            </a:r>
            <a:endParaRPr lang="zh-CN" altLang="en-US" sz="4800" b="1" dirty="0">
              <a:solidFill>
                <a:srgbClr val="003399"/>
              </a:solidFill>
              <a:ea typeface="黑体" panose="02010609060101010101" pitchFamily="2" charset="-122"/>
            </a:endParaRPr>
          </a:p>
        </p:txBody>
      </p:sp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2289" name="Picture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41350" y="476250"/>
            <a:ext cx="7920038" cy="5948363"/>
          </a:xfrm>
          <a:prstGeom prst="rect">
            <a:avLst/>
          </a:prstGeom>
          <a:noFill/>
          <a:ln w="19050">
            <a:noFill/>
          </a:ln>
        </p:spPr>
      </p:pic>
      <p:sp>
        <p:nvSpPr>
          <p:cNvPr id="5" name="Text Box 3"/>
          <p:cNvSpPr txBox="1"/>
          <p:nvPr/>
        </p:nvSpPr>
        <p:spPr>
          <a:xfrm>
            <a:off x="2484438" y="4845050"/>
            <a:ext cx="5867400" cy="10985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en-US" sz="6600" b="1" dirty="0">
                <a:solidFill>
                  <a:srgbClr val="FFFFCC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明天</a:t>
            </a:r>
            <a:r>
              <a:rPr lang="zh-CN" altLang="en-GB" sz="6600" b="1" dirty="0">
                <a:solidFill>
                  <a:srgbClr val="FFFFCC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将</a:t>
            </a:r>
            <a:r>
              <a:rPr lang="zh-CN" altLang="en-US" sz="6600" b="1" dirty="0">
                <a:solidFill>
                  <a:srgbClr val="FFFFCC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下雨</a:t>
            </a:r>
            <a:endParaRPr lang="zh-CN" altLang="en-US" sz="6600" b="1" dirty="0">
              <a:solidFill>
                <a:srgbClr val="FFFFCC"/>
              </a:solidFill>
              <a:latin typeface="Times New Roman" panose="02020603050405020304" pitchFamily="18" charset="0"/>
              <a:ea typeface="黑体" panose="0201060906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3313" name="Picture 2" descr="1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61938" y="212725"/>
            <a:ext cx="8577262" cy="64325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3314" name="Picture 3" descr="8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7088" y="2349500"/>
            <a:ext cx="647700" cy="6477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3315" name="Rectangle 4">
            <a:hlinkClick r:id="rId3"/>
          </p:cNvPr>
          <p:cNvSpPr/>
          <p:nvPr/>
        </p:nvSpPr>
        <p:spPr>
          <a:xfrm>
            <a:off x="3962400" y="2590800"/>
            <a:ext cx="9144000" cy="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algn="ctr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3316" name="Rectangle 5">
            <a:hlinkClick r:id="rId3"/>
          </p:cNvPr>
          <p:cNvSpPr/>
          <p:nvPr/>
        </p:nvSpPr>
        <p:spPr>
          <a:xfrm>
            <a:off x="4000500" y="3000375"/>
            <a:ext cx="9144000" cy="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algn="ctr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3317" name="Text Box 6"/>
          <p:cNvSpPr txBox="1"/>
          <p:nvPr/>
        </p:nvSpPr>
        <p:spPr>
          <a:xfrm>
            <a:off x="1524000" y="5465763"/>
            <a:ext cx="184150" cy="79375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endParaRPr lang="zh-CN" altLang="en-US" sz="2800" b="1" dirty="0">
              <a:solidFill>
                <a:schemeClr val="bg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endParaRPr lang="zh-CN" altLang="en-US" dirty="0">
              <a:solidFill>
                <a:schemeClr val="bg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13318" name="Picture 7" descr="1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9962397">
            <a:off x="1258888" y="5734050"/>
            <a:ext cx="4286250" cy="5810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3319" name="Picture 8" descr="1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-1074476">
            <a:off x="2205038" y="696913"/>
            <a:ext cx="8615362" cy="10763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3320" name="Picture 9" descr="2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84213" y="620713"/>
            <a:ext cx="719137" cy="71913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3321" name="Picture 10" descr="星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732588" y="5734050"/>
            <a:ext cx="276225" cy="2381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3322" name="Picture 11" descr="星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71550" y="3789363"/>
            <a:ext cx="276225" cy="2381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3323" name="Picture 12" descr="星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187450" y="4005263"/>
            <a:ext cx="276225" cy="2381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3324" name="Picture 13" descr="98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235825" y="549275"/>
            <a:ext cx="285750" cy="2667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3325" name="Picture 14" descr="98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580063" y="476250"/>
            <a:ext cx="285750" cy="2667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3326" name="Picture 15" descr="98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451725" y="3429000"/>
            <a:ext cx="285750" cy="2667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3327" name="Picture 16" descr="98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092950" y="5373688"/>
            <a:ext cx="574675" cy="5365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3328" name="Picture 17" descr="98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482850" y="425450"/>
            <a:ext cx="649288" cy="6064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3329" name="Picture 18" descr="98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27088" y="692150"/>
            <a:ext cx="285750" cy="2667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3330" name="Picture 19" descr="98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698750" y="3644900"/>
            <a:ext cx="285750" cy="2667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3331" name="Picture 20" descr="98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339975" y="5589588"/>
            <a:ext cx="287338" cy="26828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3332" name="Picture 21" descr="17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708900" y="3860800"/>
            <a:ext cx="863600" cy="82073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0199" name="Text Box 23"/>
          <p:cNvSpPr txBox="1"/>
          <p:nvPr/>
        </p:nvSpPr>
        <p:spPr>
          <a:xfrm>
            <a:off x="1258888" y="795338"/>
            <a:ext cx="7129462" cy="7620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en-US" altLang="zh-CN" sz="4400" b="1" dirty="0">
                <a:solidFill>
                  <a:srgbClr val="FFFFFF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2050</a:t>
            </a:r>
            <a:r>
              <a:rPr lang="zh-CN" altLang="en-US" sz="4400" b="1" dirty="0">
                <a:solidFill>
                  <a:srgbClr val="FFFFFF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年地球</a:t>
            </a:r>
            <a:r>
              <a:rPr lang="zh-CN" altLang="en-GB" sz="4400" b="1" dirty="0">
                <a:solidFill>
                  <a:srgbClr val="FFFFFF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会被小行星撞击</a:t>
            </a:r>
            <a:endParaRPr lang="zh-CN" altLang="en-US" sz="4400" b="1" dirty="0">
              <a:solidFill>
                <a:srgbClr val="FFFFFF"/>
              </a:solidFill>
              <a:latin typeface="Times New Roman" panose="02020603050405020304" pitchFamily="18" charset="0"/>
              <a:ea typeface="黑体" panose="02010609060101010101" pitchFamily="2" charset="-122"/>
            </a:endParaRPr>
          </a:p>
        </p:txBody>
      </p:sp>
      <p:pic>
        <p:nvPicPr>
          <p:cNvPr id="13334" name="Picture 24" descr="EARTH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411413" y="1700213"/>
            <a:ext cx="4752975" cy="475297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50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19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4337" name="Picture 8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84213" y="333375"/>
            <a:ext cx="7920037" cy="6013450"/>
          </a:xfrm>
          <a:prstGeom prst="rect">
            <a:avLst/>
          </a:prstGeom>
          <a:noFill/>
          <a:ln w="19050">
            <a:noFill/>
          </a:ln>
        </p:spPr>
      </p:pic>
      <p:sp>
        <p:nvSpPr>
          <p:cNvPr id="5" name="Text Box 3"/>
          <p:cNvSpPr txBox="1"/>
          <p:nvPr/>
        </p:nvSpPr>
        <p:spPr>
          <a:xfrm>
            <a:off x="684213" y="4953000"/>
            <a:ext cx="8567737" cy="10985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zh-CN" altLang="en-US" sz="6600" dirty="0">
                <a:solidFill>
                  <a:schemeClr val="bg1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明天太阳在东方落下</a:t>
            </a:r>
            <a:endParaRPr lang="zh-CN" altLang="en-US" sz="6600" dirty="0">
              <a:solidFill>
                <a:schemeClr val="bg1"/>
              </a:solidFill>
              <a:latin typeface="Times New Roman" panose="02020603050405020304" pitchFamily="18" charset="0"/>
              <a:ea typeface="黑体" panose="0201060906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aphicFrame>
        <p:nvGraphicFramePr>
          <p:cNvPr id="15361" name="Object 2"/>
          <p:cNvGraphicFramePr>
            <a:graphicFrameLocks noGrp="1" noChangeAspect="1"/>
          </p:cNvGraphicFramePr>
          <p:nvPr>
            <p:ph/>
          </p:nvPr>
        </p:nvGraphicFramePr>
        <p:xfrm>
          <a:off x="576263" y="549275"/>
          <a:ext cx="7667625" cy="5749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6" name="" r:id="rId1" imgW="1162050" imgH="914400" progId="MSPhotoEd.3">
                  <p:embed/>
                </p:oleObj>
              </mc:Choice>
              <mc:Fallback>
                <p:oleObj name="" r:id="rId1" imgW="1162050" imgH="914400" progId="MSPhotoEd.3">
                  <p:embed/>
                  <p:pic>
                    <p:nvPicPr>
                      <p:cNvPr id="0" name="图片 3075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576263" y="549275"/>
                        <a:ext cx="7667625" cy="5749925"/>
                      </a:xfrm>
                      <a:prstGeom prst="rect">
                        <a:avLst/>
                      </a:prstGeom>
                      <a:noFill/>
                      <a:ln w="38100"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52227" name="Text Box 3"/>
          <p:cNvSpPr txBox="1"/>
          <p:nvPr/>
        </p:nvSpPr>
        <p:spPr>
          <a:xfrm>
            <a:off x="1116013" y="3667125"/>
            <a:ext cx="7127875" cy="9144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en-US" sz="5400" b="1" dirty="0">
                <a:solidFill>
                  <a:schemeClr val="bg1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青蛙（成体）用腮呼吸</a:t>
            </a:r>
            <a:endParaRPr lang="zh-CN" altLang="en-US" sz="5400" b="1" dirty="0">
              <a:solidFill>
                <a:schemeClr val="bg1"/>
              </a:solidFill>
              <a:latin typeface="Times New Roman" panose="02020603050405020304" pitchFamily="18" charset="0"/>
              <a:ea typeface="黑体" panose="0201060906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500"/>
                                        <p:tgtEl>
                                          <p:spTgt spid="522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22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16385" name="Group 2"/>
          <p:cNvGrpSpPr/>
          <p:nvPr/>
        </p:nvGrpSpPr>
        <p:grpSpPr>
          <a:xfrm>
            <a:off x="760413" y="1200150"/>
            <a:ext cx="2946400" cy="2705100"/>
            <a:chOff x="4127" y="1872"/>
            <a:chExt cx="2267" cy="2301"/>
          </a:xfrm>
        </p:grpSpPr>
        <p:sp>
          <p:nvSpPr>
            <p:cNvPr id="16386" name="Rectangle 3"/>
            <p:cNvSpPr/>
            <p:nvPr/>
          </p:nvSpPr>
          <p:spPr>
            <a:xfrm>
              <a:off x="4896" y="1872"/>
              <a:ext cx="1200" cy="768"/>
            </a:xfrm>
            <a:prstGeom prst="rect">
              <a:avLst/>
            </a:prstGeom>
            <a:solidFill>
              <a:schemeClr val="accent1"/>
            </a:solidFill>
            <a:ln w="57150" cap="flat" cmpd="sng">
              <a:solidFill>
                <a:schemeClr val="accent2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/>
            <a:p>
              <a:pPr algn="ctr" eaLnBrk="0" hangingPunct="0"/>
              <a:endParaRPr lang="zh-CN" altLang="en-US" sz="9600" b="1" dirty="0"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sp>
          <p:nvSpPr>
            <p:cNvPr id="16387" name="Rectangle 4"/>
            <p:cNvSpPr/>
            <p:nvPr/>
          </p:nvSpPr>
          <p:spPr>
            <a:xfrm rot="5400000">
              <a:off x="3912" y="2856"/>
              <a:ext cx="1200" cy="768"/>
            </a:xfrm>
            <a:prstGeom prst="rect">
              <a:avLst/>
            </a:prstGeom>
            <a:solidFill>
              <a:schemeClr val="accent1"/>
            </a:solidFill>
            <a:ln w="57150" cap="flat" cmpd="sng">
              <a:solidFill>
                <a:schemeClr val="accent2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rot="10800000" vert="eaVert" wrap="none" anchor="ctr"/>
            <a:p>
              <a:pPr algn="ctr" eaLnBrk="0" hangingPunct="0"/>
              <a:endParaRPr lang="zh-CN" altLang="en-US" sz="9600" b="1" dirty="0"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grpSp>
          <p:nvGrpSpPr>
            <p:cNvPr id="16388" name="Group 5"/>
            <p:cNvGrpSpPr/>
            <p:nvPr/>
          </p:nvGrpSpPr>
          <p:grpSpPr>
            <a:xfrm>
              <a:off x="4896" y="2640"/>
              <a:ext cx="1498" cy="1533"/>
              <a:chOff x="336" y="2592"/>
              <a:chExt cx="1498" cy="1533"/>
            </a:xfrm>
          </p:grpSpPr>
          <p:sp>
            <p:nvSpPr>
              <p:cNvPr id="16389" name="Rectangle 6"/>
              <p:cNvSpPr/>
              <p:nvPr/>
            </p:nvSpPr>
            <p:spPr>
              <a:xfrm>
                <a:off x="336" y="2592"/>
                <a:ext cx="1200" cy="1200"/>
              </a:xfrm>
              <a:prstGeom prst="rect">
                <a:avLst/>
              </a:prstGeom>
              <a:solidFill>
                <a:srgbClr val="FF0000"/>
              </a:solidFill>
              <a:ln w="57150" cap="flat" cmpd="sng">
                <a:solidFill>
                  <a:schemeClr val="accent2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 wrap="none" anchor="ctr"/>
              <a:p>
                <a:pPr algn="ctr"/>
                <a:endParaRPr lang="zh-CN" altLang="en-US" dirty="0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6390" name="Line 7"/>
              <p:cNvSpPr/>
              <p:nvPr/>
            </p:nvSpPr>
            <p:spPr>
              <a:xfrm rot="-5400000">
                <a:off x="1680" y="2496"/>
                <a:ext cx="0" cy="192"/>
              </a:xfrm>
              <a:prstGeom prst="line">
                <a:avLst/>
              </a:prstGeom>
              <a:ln w="38100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  <p:sp>
            <p:nvSpPr>
              <p:cNvPr id="16391" name="Line 8"/>
              <p:cNvSpPr/>
              <p:nvPr/>
            </p:nvSpPr>
            <p:spPr>
              <a:xfrm>
                <a:off x="1536" y="3840"/>
                <a:ext cx="0" cy="192"/>
              </a:xfrm>
              <a:prstGeom prst="line">
                <a:avLst/>
              </a:prstGeom>
              <a:ln w="38100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  <p:sp>
            <p:nvSpPr>
              <p:cNvPr id="16392" name="Line 9"/>
              <p:cNvSpPr/>
              <p:nvPr/>
            </p:nvSpPr>
            <p:spPr>
              <a:xfrm>
                <a:off x="336" y="3840"/>
                <a:ext cx="0" cy="192"/>
              </a:xfrm>
              <a:prstGeom prst="line">
                <a:avLst/>
              </a:prstGeom>
              <a:ln w="38100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  <p:sp>
            <p:nvSpPr>
              <p:cNvPr id="16393" name="Line 10"/>
              <p:cNvSpPr/>
              <p:nvPr/>
            </p:nvSpPr>
            <p:spPr>
              <a:xfrm rot="-5400000">
                <a:off x="1680" y="3696"/>
                <a:ext cx="0" cy="192"/>
              </a:xfrm>
              <a:prstGeom prst="line">
                <a:avLst/>
              </a:prstGeom>
              <a:ln w="38100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  <p:sp>
            <p:nvSpPr>
              <p:cNvPr id="16394" name="Line 11"/>
              <p:cNvSpPr/>
              <p:nvPr/>
            </p:nvSpPr>
            <p:spPr>
              <a:xfrm rot="-5400000" flipH="1">
                <a:off x="1320" y="3720"/>
                <a:ext cx="0" cy="432"/>
              </a:xfrm>
              <a:prstGeom prst="line">
                <a:avLst/>
              </a:prstGeom>
              <a:ln w="2857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triangle" w="med" len="med"/>
              </a:ln>
            </p:spPr>
          </p:sp>
          <p:sp>
            <p:nvSpPr>
              <p:cNvPr id="16395" name="Line 12"/>
              <p:cNvSpPr/>
              <p:nvPr/>
            </p:nvSpPr>
            <p:spPr>
              <a:xfrm rot="-10800000" flipH="1">
                <a:off x="1680" y="2592"/>
                <a:ext cx="0" cy="393"/>
              </a:xfrm>
              <a:prstGeom prst="line">
                <a:avLst/>
              </a:prstGeom>
              <a:ln w="2857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triangle" w="med" len="med"/>
              </a:ln>
            </p:spPr>
          </p:sp>
          <p:sp>
            <p:nvSpPr>
              <p:cNvPr id="16396" name="Line 13"/>
              <p:cNvSpPr/>
              <p:nvPr/>
            </p:nvSpPr>
            <p:spPr>
              <a:xfrm rot="5400000" flipH="1">
                <a:off x="552" y="3720"/>
                <a:ext cx="0" cy="432"/>
              </a:xfrm>
              <a:prstGeom prst="line">
                <a:avLst/>
              </a:prstGeom>
              <a:ln w="2857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triangle" w="med" len="med"/>
              </a:ln>
            </p:spPr>
          </p:sp>
          <p:sp>
            <p:nvSpPr>
              <p:cNvPr id="16397" name="Line 14"/>
              <p:cNvSpPr/>
              <p:nvPr/>
            </p:nvSpPr>
            <p:spPr>
              <a:xfrm flipH="1">
                <a:off x="1680" y="3264"/>
                <a:ext cx="0" cy="528"/>
              </a:xfrm>
              <a:prstGeom prst="line">
                <a:avLst/>
              </a:prstGeom>
              <a:ln w="2857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triangle" w="med" len="med"/>
              </a:ln>
            </p:spPr>
          </p:sp>
          <p:sp>
            <p:nvSpPr>
              <p:cNvPr id="16398" name="Text Box 15"/>
              <p:cNvSpPr txBox="1"/>
              <p:nvPr/>
            </p:nvSpPr>
            <p:spPr>
              <a:xfrm>
                <a:off x="833" y="3732"/>
                <a:ext cx="260" cy="393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none" anchor="t">
                <a:spAutoFit/>
              </a:bodyPr>
              <a:p>
                <a:pPr eaLnBrk="0" hangingPunct="0"/>
                <a:r>
                  <a:rPr lang="en-US" altLang="zh-CN" sz="2400" b="1" i="1" dirty="0">
                    <a:latin typeface="Times New Roman" panose="02020603050405020304" pitchFamily="18" charset="0"/>
                    <a:ea typeface="宋体" panose="02010600030101010101" pitchFamily="2" charset="-122"/>
                  </a:rPr>
                  <a:t>b</a:t>
                </a:r>
                <a:endParaRPr lang="en-US" altLang="zh-CN" sz="2400" b="1" i="1" dirty="0">
                  <a:latin typeface="Times New Roman" panose="02020603050405020304" pitchFamily="18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6399" name="Text Box 16"/>
              <p:cNvSpPr txBox="1"/>
              <p:nvPr/>
            </p:nvSpPr>
            <p:spPr>
              <a:xfrm>
                <a:off x="1574" y="2898"/>
                <a:ext cx="260" cy="393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none" anchor="t">
                <a:spAutoFit/>
              </a:bodyPr>
              <a:p>
                <a:pPr eaLnBrk="0" hangingPunct="0"/>
                <a:r>
                  <a:rPr lang="en-US" altLang="zh-CN" sz="2400" b="1" i="1" dirty="0">
                    <a:latin typeface="Times New Roman" panose="02020603050405020304" pitchFamily="18" charset="0"/>
                    <a:ea typeface="宋体" panose="02010600030101010101" pitchFamily="2" charset="-122"/>
                  </a:rPr>
                  <a:t>b</a:t>
                </a:r>
                <a:endParaRPr lang="en-US" altLang="zh-CN" sz="2400" b="1" i="1" dirty="0">
                  <a:latin typeface="Times New Roman" panose="02020603050405020304" pitchFamily="18" charset="0"/>
                  <a:ea typeface="宋体" panose="02010600030101010101" pitchFamily="2" charset="-122"/>
                </a:endParaRPr>
              </a:p>
            </p:txBody>
          </p:sp>
        </p:grpSp>
        <p:sp>
          <p:nvSpPr>
            <p:cNvPr id="16400" name="Text Box 17"/>
            <p:cNvSpPr txBox="1"/>
            <p:nvPr/>
          </p:nvSpPr>
          <p:spPr>
            <a:xfrm>
              <a:off x="4433" y="2567"/>
              <a:ext cx="259" cy="389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p>
              <a:pPr eaLnBrk="0" hangingPunct="0"/>
              <a:r>
                <a:rPr lang="en-US" altLang="zh-CN" sz="2400" b="1" i="1" dirty="0">
                  <a:latin typeface="Times New Roman" panose="02020603050405020304" pitchFamily="18" charset="0"/>
                  <a:ea typeface="宋体" panose="02010600030101010101" pitchFamily="2" charset="-122"/>
                </a:rPr>
                <a:t>a</a:t>
              </a:r>
              <a:endParaRPr lang="en-US" altLang="zh-CN" sz="2400" b="1" i="1" dirty="0"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sp>
          <p:nvSpPr>
            <p:cNvPr id="16401" name="Rectangle 18"/>
            <p:cNvSpPr/>
            <p:nvPr/>
          </p:nvSpPr>
          <p:spPr>
            <a:xfrm rot="5400000" flipV="1">
              <a:off x="4128" y="1872"/>
              <a:ext cx="768" cy="768"/>
            </a:xfrm>
            <a:prstGeom prst="rect">
              <a:avLst/>
            </a:prstGeom>
            <a:solidFill>
              <a:srgbClr val="FFFF00"/>
            </a:solidFill>
            <a:ln w="57150" cap="flat" cmpd="sng">
              <a:solidFill>
                <a:schemeClr val="accent2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vert="eaVert" wrap="none" anchor="ctr"/>
            <a:p>
              <a:pPr algn="ctr" eaLnBrk="0" hangingPunct="0"/>
              <a:endParaRPr lang="zh-CN" altLang="en-US" sz="9600" b="1" dirty="0"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sp>
          <p:nvSpPr>
            <p:cNvPr id="16402" name="Line 19"/>
            <p:cNvSpPr/>
            <p:nvPr/>
          </p:nvSpPr>
          <p:spPr>
            <a:xfrm flipV="1">
              <a:off x="4128" y="2688"/>
              <a:ext cx="0" cy="192"/>
            </a:xfrm>
            <a:prstGeom prst="line">
              <a:avLst/>
            </a:prstGeom>
            <a:ln w="3810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16403" name="Line 20"/>
            <p:cNvSpPr/>
            <p:nvPr/>
          </p:nvSpPr>
          <p:spPr>
            <a:xfrm flipV="1">
              <a:off x="4896" y="2688"/>
              <a:ext cx="0" cy="192"/>
            </a:xfrm>
            <a:prstGeom prst="line">
              <a:avLst/>
            </a:prstGeom>
            <a:ln w="3810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16404" name="Line 21"/>
            <p:cNvSpPr/>
            <p:nvPr/>
          </p:nvSpPr>
          <p:spPr>
            <a:xfrm rot="5400000" flipV="1">
              <a:off x="5040" y="2544"/>
              <a:ext cx="0" cy="192"/>
            </a:xfrm>
            <a:prstGeom prst="line">
              <a:avLst/>
            </a:prstGeom>
            <a:ln w="3810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16405" name="Line 22"/>
            <p:cNvSpPr/>
            <p:nvPr/>
          </p:nvSpPr>
          <p:spPr>
            <a:xfrm rot="5400000" flipV="1">
              <a:off x="5040" y="1776"/>
              <a:ext cx="0" cy="192"/>
            </a:xfrm>
            <a:prstGeom prst="line">
              <a:avLst/>
            </a:prstGeom>
            <a:ln w="3810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16406" name="Line 23"/>
            <p:cNvSpPr/>
            <p:nvPr/>
          </p:nvSpPr>
          <p:spPr>
            <a:xfrm flipH="1" flipV="1">
              <a:off x="5040" y="1872"/>
              <a:ext cx="0" cy="288"/>
            </a:xfrm>
            <a:prstGeom prst="line">
              <a:avLst/>
            </a:prstGeom>
            <a:ln w="28575" cap="flat" cmpd="sng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</p:spPr>
        </p:sp>
        <p:sp>
          <p:nvSpPr>
            <p:cNvPr id="16407" name="Line 24"/>
            <p:cNvSpPr/>
            <p:nvPr/>
          </p:nvSpPr>
          <p:spPr>
            <a:xfrm rot="5400000" flipH="1" flipV="1">
              <a:off x="4776" y="2664"/>
              <a:ext cx="0" cy="240"/>
            </a:xfrm>
            <a:prstGeom prst="line">
              <a:avLst/>
            </a:prstGeom>
            <a:ln w="28575" cap="flat" cmpd="sng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</p:spPr>
        </p:sp>
        <p:sp>
          <p:nvSpPr>
            <p:cNvPr id="16408" name="Line 25"/>
            <p:cNvSpPr/>
            <p:nvPr/>
          </p:nvSpPr>
          <p:spPr>
            <a:xfrm rot="10800000" flipH="1" flipV="1">
              <a:off x="5040" y="2400"/>
              <a:ext cx="0" cy="288"/>
            </a:xfrm>
            <a:prstGeom prst="line">
              <a:avLst/>
            </a:prstGeom>
            <a:ln w="28575" cap="flat" cmpd="sng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</p:spPr>
        </p:sp>
        <p:sp>
          <p:nvSpPr>
            <p:cNvPr id="16409" name="Line 26"/>
            <p:cNvSpPr/>
            <p:nvPr/>
          </p:nvSpPr>
          <p:spPr>
            <a:xfrm rot="-5400000" flipH="1" flipV="1">
              <a:off x="4296" y="2616"/>
              <a:ext cx="0" cy="336"/>
            </a:xfrm>
            <a:prstGeom prst="line">
              <a:avLst/>
            </a:prstGeom>
            <a:ln w="28575" cap="flat" cmpd="sng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</p:spPr>
        </p:sp>
        <p:sp>
          <p:nvSpPr>
            <p:cNvPr id="16410" name="Text Box 27"/>
            <p:cNvSpPr txBox="1"/>
            <p:nvPr/>
          </p:nvSpPr>
          <p:spPr>
            <a:xfrm>
              <a:off x="4944" y="2053"/>
              <a:ext cx="259" cy="389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p>
              <a:pPr eaLnBrk="0" hangingPunct="0"/>
              <a:r>
                <a:rPr lang="en-US" altLang="zh-CN" sz="2400" b="1" i="1" dirty="0">
                  <a:latin typeface="Times New Roman" panose="02020603050405020304" pitchFamily="18" charset="0"/>
                  <a:ea typeface="宋体" panose="02010600030101010101" pitchFamily="2" charset="-122"/>
                </a:rPr>
                <a:t>a</a:t>
              </a:r>
              <a:endParaRPr lang="en-US" altLang="zh-CN" sz="2400" b="1" i="1" dirty="0"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sp>
          <p:nvSpPr>
            <p:cNvPr id="16411" name="Line 28"/>
            <p:cNvSpPr/>
            <p:nvPr/>
          </p:nvSpPr>
          <p:spPr>
            <a:xfrm>
              <a:off x="4128" y="3897"/>
              <a:ext cx="0" cy="192"/>
            </a:xfrm>
            <a:prstGeom prst="line">
              <a:avLst/>
            </a:prstGeom>
            <a:ln w="3810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16412" name="Line 29"/>
            <p:cNvSpPr/>
            <p:nvPr/>
          </p:nvSpPr>
          <p:spPr>
            <a:xfrm rot="5400000" flipH="1">
              <a:off x="4278" y="3840"/>
              <a:ext cx="0" cy="305"/>
            </a:xfrm>
            <a:prstGeom prst="line">
              <a:avLst/>
            </a:prstGeom>
            <a:ln w="28575" cap="flat" cmpd="sng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</p:spPr>
        </p:sp>
        <p:sp>
          <p:nvSpPr>
            <p:cNvPr id="16413" name="Line 30"/>
            <p:cNvSpPr/>
            <p:nvPr/>
          </p:nvSpPr>
          <p:spPr>
            <a:xfrm rot="-5400000" flipH="1">
              <a:off x="4776" y="3825"/>
              <a:ext cx="0" cy="336"/>
            </a:xfrm>
            <a:prstGeom prst="line">
              <a:avLst/>
            </a:prstGeom>
            <a:ln w="28575" cap="flat" cmpd="sng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</p:spPr>
        </p:sp>
        <p:sp>
          <p:nvSpPr>
            <p:cNvPr id="16414" name="Text Box 31"/>
            <p:cNvSpPr txBox="1"/>
            <p:nvPr/>
          </p:nvSpPr>
          <p:spPr>
            <a:xfrm>
              <a:off x="4389" y="3768"/>
              <a:ext cx="259" cy="389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p>
              <a:pPr eaLnBrk="0" hangingPunct="0"/>
              <a:r>
                <a:rPr lang="en-US" altLang="zh-CN" sz="2400" b="1" i="1" dirty="0">
                  <a:latin typeface="Times New Roman" panose="02020603050405020304" pitchFamily="18" charset="0"/>
                  <a:ea typeface="宋体" panose="02010600030101010101" pitchFamily="2" charset="-122"/>
                </a:rPr>
                <a:t>a</a:t>
              </a:r>
              <a:endParaRPr lang="en-US" altLang="zh-CN" sz="2400" b="1" i="1" dirty="0"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sp>
          <p:nvSpPr>
            <p:cNvPr id="16415" name="Line 32"/>
            <p:cNvSpPr/>
            <p:nvPr/>
          </p:nvSpPr>
          <p:spPr>
            <a:xfrm rot="-5400000">
              <a:off x="6240" y="1776"/>
              <a:ext cx="0" cy="192"/>
            </a:xfrm>
            <a:prstGeom prst="line">
              <a:avLst/>
            </a:prstGeom>
            <a:ln w="3810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16416" name="Line 33"/>
            <p:cNvSpPr/>
            <p:nvPr/>
          </p:nvSpPr>
          <p:spPr>
            <a:xfrm rot="-5400000">
              <a:off x="6240" y="2544"/>
              <a:ext cx="0" cy="192"/>
            </a:xfrm>
            <a:prstGeom prst="line">
              <a:avLst/>
            </a:prstGeom>
            <a:ln w="3810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16417" name="Line 34"/>
            <p:cNvSpPr/>
            <p:nvPr/>
          </p:nvSpPr>
          <p:spPr>
            <a:xfrm flipH="1">
              <a:off x="6240" y="2304"/>
              <a:ext cx="0" cy="336"/>
            </a:xfrm>
            <a:prstGeom prst="line">
              <a:avLst/>
            </a:prstGeom>
            <a:ln w="28575" cap="flat" cmpd="sng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</p:spPr>
        </p:sp>
        <p:sp>
          <p:nvSpPr>
            <p:cNvPr id="16418" name="Line 35"/>
            <p:cNvSpPr/>
            <p:nvPr/>
          </p:nvSpPr>
          <p:spPr>
            <a:xfrm rot="-10800000" flipH="1">
              <a:off x="6240" y="1901"/>
              <a:ext cx="0" cy="168"/>
            </a:xfrm>
            <a:prstGeom prst="line">
              <a:avLst/>
            </a:prstGeom>
            <a:ln w="28575" cap="flat" cmpd="sng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</p:spPr>
        </p:sp>
        <p:sp>
          <p:nvSpPr>
            <p:cNvPr id="16419" name="Text Box 36"/>
            <p:cNvSpPr txBox="1"/>
            <p:nvPr/>
          </p:nvSpPr>
          <p:spPr>
            <a:xfrm>
              <a:off x="6117" y="1971"/>
              <a:ext cx="259" cy="389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p>
              <a:pPr eaLnBrk="0" hangingPunct="0"/>
              <a:r>
                <a:rPr lang="en-US" altLang="zh-CN" sz="2400" b="1" i="1" dirty="0">
                  <a:latin typeface="Times New Roman" panose="02020603050405020304" pitchFamily="18" charset="0"/>
                  <a:ea typeface="宋体" panose="02010600030101010101" pitchFamily="2" charset="-122"/>
                </a:rPr>
                <a:t>a</a:t>
              </a:r>
              <a:endParaRPr lang="en-US" altLang="zh-CN" sz="2400" b="1" i="1" dirty="0"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53285" name="Group 37"/>
          <p:cNvGrpSpPr/>
          <p:nvPr/>
        </p:nvGrpSpPr>
        <p:grpSpPr>
          <a:xfrm>
            <a:off x="228600" y="4076700"/>
            <a:ext cx="4075113" cy="800100"/>
            <a:chOff x="2976" y="692"/>
            <a:chExt cx="2314" cy="476"/>
          </a:xfrm>
        </p:grpSpPr>
        <p:graphicFrame>
          <p:nvGraphicFramePr>
            <p:cNvPr id="16421" name="Object 38"/>
            <p:cNvGraphicFramePr>
              <a:graphicFrameLocks noChangeAspect="1"/>
            </p:cNvGraphicFramePr>
            <p:nvPr/>
          </p:nvGraphicFramePr>
          <p:xfrm>
            <a:off x="2976" y="705"/>
            <a:ext cx="693" cy="46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077" name="" r:id="rId1" imgW="516255" imgH="215265" progId="Equation.3">
                    <p:embed/>
                  </p:oleObj>
                </mc:Choice>
                <mc:Fallback>
                  <p:oleObj name="" r:id="rId1" imgW="516255" imgH="215265" progId="Equation.3">
                    <p:embed/>
                    <p:pic>
                      <p:nvPicPr>
                        <p:cNvPr id="0" name="图片 3076"/>
                        <p:cNvPicPr/>
                        <p:nvPr/>
                      </p:nvPicPr>
                      <p:blipFill>
                        <a:blip r:embed="rId2">
                          <a:clrChange>
                            <a:clrFrom>
                              <a:srgbClr val="000000"/>
                            </a:clrFrom>
                            <a:clrTo>
                              <a:srgbClr val="000099"/>
                            </a:clrTo>
                          </a:clrChange>
                        </a:blip>
                        <a:stretch>
                          <a:fillRect/>
                        </a:stretch>
                      </p:blipFill>
                      <p:spPr>
                        <a:xfrm>
                          <a:off x="2976" y="705"/>
                          <a:ext cx="693" cy="463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  <a:miter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6422" name="Object 39"/>
            <p:cNvGraphicFramePr>
              <a:graphicFrameLocks noChangeAspect="1"/>
            </p:cNvGraphicFramePr>
            <p:nvPr/>
          </p:nvGraphicFramePr>
          <p:xfrm>
            <a:off x="4077" y="692"/>
            <a:ext cx="1213" cy="39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078" name="" r:id="rId3" imgW="892810" imgH="182880" progId="Equation.3">
                    <p:embed/>
                  </p:oleObj>
                </mc:Choice>
                <mc:Fallback>
                  <p:oleObj name="" r:id="rId3" imgW="892810" imgH="182880" progId="Equation.3">
                    <p:embed/>
                    <p:pic>
                      <p:nvPicPr>
                        <p:cNvPr id="0" name="图片 3077"/>
                        <p:cNvPicPr/>
                        <p:nvPr/>
                      </p:nvPicPr>
                      <p:blipFill>
                        <a:blip r:embed="rId4">
                          <a:clrChange>
                            <a:clrFrom>
                              <a:srgbClr val="000000"/>
                            </a:clrFrom>
                            <a:clrTo>
                              <a:srgbClr val="000099"/>
                            </a:clrTo>
                          </a:clrChange>
                        </a:blip>
                        <a:stretch>
                          <a:fillRect/>
                        </a:stretch>
                      </p:blipFill>
                      <p:spPr>
                        <a:xfrm>
                          <a:off x="4077" y="692"/>
                          <a:ext cx="1213" cy="392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  <a:miter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6423" name="Object 40"/>
            <p:cNvGraphicFramePr>
              <a:graphicFrameLocks noChangeAspect="1"/>
            </p:cNvGraphicFramePr>
            <p:nvPr/>
          </p:nvGraphicFramePr>
          <p:xfrm>
            <a:off x="3684" y="785"/>
            <a:ext cx="370" cy="29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079" name="" r:id="rId5" imgW="96520" imgH="75565" progId="Equation.3">
                    <p:embed/>
                  </p:oleObj>
                </mc:Choice>
                <mc:Fallback>
                  <p:oleObj name="" r:id="rId5" imgW="96520" imgH="75565" progId="Equation.3">
                    <p:embed/>
                    <p:pic>
                      <p:nvPicPr>
                        <p:cNvPr id="0" name="图片 3078"/>
                        <p:cNvPicPr/>
                        <p:nvPr/>
                      </p:nvPicPr>
                      <p:blipFill>
                        <a:blip r:embed="rId6">
                          <a:clrChange>
                            <a:clrFrom>
                              <a:srgbClr val="000000"/>
                            </a:clrFrom>
                            <a:clrTo>
                              <a:srgbClr val="000099"/>
                            </a:clrTo>
                          </a:clrChange>
                        </a:blip>
                        <a:stretch>
                          <a:fillRect/>
                        </a:stretch>
                      </p:blipFill>
                      <p:spPr>
                        <a:xfrm>
                          <a:off x="3684" y="785"/>
                          <a:ext cx="370" cy="298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  <a:miter/>
                        </a:ln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53289" name="Line 41"/>
          <p:cNvSpPr/>
          <p:nvPr/>
        </p:nvSpPr>
        <p:spPr>
          <a:xfrm>
            <a:off x="5181600" y="2438400"/>
            <a:ext cx="3581400" cy="0"/>
          </a:xfrm>
          <a:prstGeom prst="line">
            <a:avLst/>
          </a:prstGeom>
          <a:ln w="38100" cap="flat" cmpd="sng">
            <a:solidFill>
              <a:srgbClr val="CC33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53290" name="Text Box 42"/>
          <p:cNvSpPr txBox="1"/>
          <p:nvPr/>
        </p:nvSpPr>
        <p:spPr>
          <a:xfrm>
            <a:off x="4572000" y="3879850"/>
            <a:ext cx="4895850" cy="70802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en-US" sz="4000" b="1" dirty="0">
                <a:solidFill>
                  <a:srgbClr val="333399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两点确定一条直线．</a:t>
            </a:r>
            <a:endParaRPr lang="zh-CN" altLang="en-US" sz="4000" b="1" dirty="0">
              <a:solidFill>
                <a:srgbClr val="333399"/>
              </a:solidFill>
              <a:latin typeface="Times New Roman" panose="02020603050405020304" pitchFamily="18" charset="0"/>
              <a:ea typeface="黑体" panose="02010609060101010101" pitchFamily="2" charset="-122"/>
            </a:endParaRPr>
          </a:p>
        </p:txBody>
      </p:sp>
      <p:grpSp>
        <p:nvGrpSpPr>
          <p:cNvPr id="53291" name="Group 43"/>
          <p:cNvGrpSpPr/>
          <p:nvPr/>
        </p:nvGrpSpPr>
        <p:grpSpPr>
          <a:xfrm>
            <a:off x="5638800" y="1600200"/>
            <a:ext cx="1676400" cy="1397000"/>
            <a:chOff x="3552" y="1008"/>
            <a:chExt cx="1056" cy="880"/>
          </a:xfrm>
        </p:grpSpPr>
        <p:sp>
          <p:nvSpPr>
            <p:cNvPr id="16427" name="Rectangle 44"/>
            <p:cNvSpPr/>
            <p:nvPr/>
          </p:nvSpPr>
          <p:spPr>
            <a:xfrm>
              <a:off x="3600" y="1196"/>
              <a:ext cx="288" cy="692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p>
              <a:r>
                <a:rPr lang="en-US" altLang="zh-CN" sz="6600" b="1" dirty="0">
                  <a:latin typeface="Times New Roman" panose="02020603050405020304" pitchFamily="18" charset="0"/>
                  <a:ea typeface="宋体" panose="02010600030101010101" pitchFamily="2" charset="-122"/>
                </a:rPr>
                <a:t>·</a:t>
              </a:r>
              <a:endParaRPr lang="en-US" altLang="zh-CN" sz="6600" b="1" dirty="0"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sp>
          <p:nvSpPr>
            <p:cNvPr id="16428" name="Text Box 45"/>
            <p:cNvSpPr txBox="1"/>
            <p:nvPr/>
          </p:nvSpPr>
          <p:spPr>
            <a:xfrm>
              <a:off x="3552" y="1008"/>
              <a:ext cx="1056" cy="442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p>
              <a:r>
                <a:rPr lang="en-US" altLang="zh-CN" sz="4000" b="1" i="1" dirty="0">
                  <a:solidFill>
                    <a:srgbClr val="333399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A</a:t>
              </a:r>
              <a:endParaRPr lang="en-US" altLang="zh-CN" sz="4000" b="1" i="1" dirty="0">
                <a:solidFill>
                  <a:srgbClr val="333399"/>
                </a:solidFill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53294" name="Group 46"/>
          <p:cNvGrpSpPr/>
          <p:nvPr/>
        </p:nvGrpSpPr>
        <p:grpSpPr>
          <a:xfrm>
            <a:off x="7848600" y="1644650"/>
            <a:ext cx="488950" cy="1352550"/>
            <a:chOff x="4944" y="1036"/>
            <a:chExt cx="308" cy="852"/>
          </a:xfrm>
        </p:grpSpPr>
        <p:sp>
          <p:nvSpPr>
            <p:cNvPr id="16430" name="Rectangle 47"/>
            <p:cNvSpPr/>
            <p:nvPr/>
          </p:nvSpPr>
          <p:spPr>
            <a:xfrm>
              <a:off x="4980" y="1196"/>
              <a:ext cx="248" cy="692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p>
              <a:r>
                <a:rPr lang="en-US" altLang="zh-CN" sz="6600" b="1" dirty="0">
                  <a:latin typeface="Times New Roman" panose="02020603050405020304" pitchFamily="18" charset="0"/>
                  <a:ea typeface="宋体" panose="02010600030101010101" pitchFamily="2" charset="-122"/>
                </a:rPr>
                <a:t>·</a:t>
              </a:r>
              <a:endParaRPr lang="en-US" altLang="zh-CN" sz="6600" b="1" dirty="0"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sp>
          <p:nvSpPr>
            <p:cNvPr id="16431" name="Text Box 48"/>
            <p:cNvSpPr txBox="1"/>
            <p:nvPr/>
          </p:nvSpPr>
          <p:spPr>
            <a:xfrm>
              <a:off x="4944" y="1036"/>
              <a:ext cx="308" cy="40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p>
              <a:r>
                <a:rPr lang="en-US" altLang="zh-CN" sz="3600" b="1" i="1" dirty="0">
                  <a:solidFill>
                    <a:srgbClr val="333399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B</a:t>
              </a:r>
              <a:endParaRPr lang="en-US" altLang="zh-CN" sz="3600" b="1" i="1" dirty="0">
                <a:solidFill>
                  <a:srgbClr val="333399"/>
                </a:solidFill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32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32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3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3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8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21" dur="500"/>
                                        <p:tgtEl>
                                          <p:spTgt spid="532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32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32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290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4274" name="Text Box 2"/>
          <p:cNvSpPr txBox="1"/>
          <p:nvPr/>
        </p:nvSpPr>
        <p:spPr>
          <a:xfrm>
            <a:off x="1524000" y="1766888"/>
            <a:ext cx="6400800" cy="7016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en-US" sz="4000" b="1" dirty="0">
                <a:solidFill>
                  <a:schemeClr val="bg1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打开电视，它正在播广告</a:t>
            </a:r>
            <a:endParaRPr lang="zh-CN" altLang="en-US" sz="4000" b="1" dirty="0">
              <a:solidFill>
                <a:schemeClr val="bg1"/>
              </a:solidFill>
              <a:latin typeface="Times New Roman" panose="02020603050405020304" pitchFamily="18" charset="0"/>
              <a:ea typeface="黑体" panose="02010609060101010101" pitchFamily="2" charset="-122"/>
            </a:endParaRPr>
          </a:p>
        </p:txBody>
      </p:sp>
      <p:pic>
        <p:nvPicPr>
          <p:cNvPr id="17410" name="Picture 3" descr="a3b057f50fdad689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84213" y="549275"/>
            <a:ext cx="7632700" cy="57340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4276" name="okokok.mpg">
            <a:hlinkClick r:id="" action="ppaction://media"/>
          </p:cNvPr>
          <p:cNvPicPr>
            <a:picLocks noRot="1"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link="rId3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16013" y="1052513"/>
            <a:ext cx="6769100" cy="38163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4277" name="Text Box 5"/>
          <p:cNvSpPr txBox="1"/>
          <p:nvPr/>
        </p:nvSpPr>
        <p:spPr>
          <a:xfrm>
            <a:off x="1042988" y="1982788"/>
            <a:ext cx="7200900" cy="823912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en-US" sz="4800" b="1" dirty="0">
                <a:solidFill>
                  <a:schemeClr val="bg1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打开电视，它正在播广告</a:t>
            </a:r>
            <a:endParaRPr lang="zh-CN" altLang="en-US" sz="4800" b="1" dirty="0">
              <a:solidFill>
                <a:schemeClr val="bg1"/>
              </a:solidFill>
              <a:latin typeface="Times New Roman" panose="02020603050405020304" pitchFamily="18" charset="0"/>
              <a:ea typeface="黑体" panose="0201060906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42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42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42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42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5427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9" dur="1" fill="hold"/>
                                        <p:tgtEl>
                                          <p:spTgt spid="5427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4276"/>
                  </p:tgtEl>
                </p:cond>
              </p:nextCondLst>
            </p:seq>
            <p:video>
              <p:cMediaNode>
                <p:cTn id="2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54276"/>
                </p:tgtEl>
              </p:cMediaNode>
            </p:video>
          </p:childTnLst>
        </p:cTn>
      </p:par>
    </p:tnLst>
    <p:bldLst>
      <p:bldP spid="54274" grpId="0"/>
      <p:bldP spid="54277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8433" name="Text Box 2"/>
          <p:cNvSpPr txBox="1"/>
          <p:nvPr/>
        </p:nvSpPr>
        <p:spPr>
          <a:xfrm>
            <a:off x="2574925" y="2460625"/>
            <a:ext cx="184150" cy="366713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8434" name="Text Box 3"/>
          <p:cNvSpPr txBox="1"/>
          <p:nvPr/>
        </p:nvSpPr>
        <p:spPr>
          <a:xfrm>
            <a:off x="1508125" y="403225"/>
            <a:ext cx="184150" cy="366713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8435" name="Text Box 4"/>
          <p:cNvSpPr txBox="1"/>
          <p:nvPr/>
        </p:nvSpPr>
        <p:spPr>
          <a:xfrm>
            <a:off x="1660525" y="555625"/>
            <a:ext cx="184150" cy="366713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5301" name="Text Box 5"/>
          <p:cNvSpPr txBox="1"/>
          <p:nvPr/>
        </p:nvSpPr>
        <p:spPr>
          <a:xfrm>
            <a:off x="2438400" y="1355725"/>
            <a:ext cx="4876800" cy="10064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en-US" sz="6000" b="1" dirty="0">
                <a:solidFill>
                  <a:srgbClr val="CC33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他乡遇故知</a:t>
            </a:r>
            <a:endParaRPr lang="zh-CN" altLang="en-US" sz="6000" b="1" dirty="0">
              <a:solidFill>
                <a:srgbClr val="CC3300"/>
              </a:solidFill>
              <a:latin typeface="Times New Roman" panose="02020603050405020304" pitchFamily="18" charset="0"/>
              <a:ea typeface="黑体" panose="02010609060101010101" pitchFamily="2" charset="-122"/>
            </a:endParaRPr>
          </a:p>
        </p:txBody>
      </p:sp>
      <p:pic>
        <p:nvPicPr>
          <p:cNvPr id="18437" name="Picture 6" descr="PE01846_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2057400"/>
            <a:ext cx="8686800" cy="49530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53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53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301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9457" name="Text Box 2"/>
          <p:cNvSpPr txBox="1"/>
          <p:nvPr/>
        </p:nvSpPr>
        <p:spPr>
          <a:xfrm>
            <a:off x="4479925" y="1223963"/>
            <a:ext cx="184150" cy="76200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endParaRPr lang="zh-CN" altLang="en-US" sz="4400" b="1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pic>
        <p:nvPicPr>
          <p:cNvPr id="19458" name="Picture 3" descr="e2ed602c38691b7b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0481" name="Picture 2" descr="9-2-章头图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68313" y="1196975"/>
            <a:ext cx="3662362" cy="374491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7347" name="Rectangle 3"/>
          <p:cNvSpPr/>
          <p:nvPr/>
        </p:nvSpPr>
        <p:spPr>
          <a:xfrm>
            <a:off x="4716463" y="1125538"/>
            <a:ext cx="3816350" cy="37496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en-US" sz="4400" b="1" dirty="0">
                <a:latin typeface="Times New Roman" panose="02020603050405020304" pitchFamily="18" charset="0"/>
                <a:ea typeface="宋体" panose="02010600030101010101" pitchFamily="2" charset="-122"/>
              </a:rPr>
              <a:t>     　  </a:t>
            </a:r>
            <a:r>
              <a:rPr lang="zh-CN" altLang="en-US" sz="6000" b="1" dirty="0">
                <a:latin typeface="黑体" panose="02010609060101010101" pitchFamily="2" charset="-122"/>
                <a:ea typeface="黑体" panose="02010609060101010101" pitchFamily="2" charset="-122"/>
              </a:rPr>
              <a:t>任意抛一枚硬币，正面朝上</a:t>
            </a:r>
            <a:r>
              <a:rPr lang="en-US" altLang="zh-CN" sz="6000" b="1" dirty="0">
                <a:latin typeface="黑体" panose="02010609060101010101" pitchFamily="2" charset="-122"/>
                <a:ea typeface="黑体" panose="02010609060101010101" pitchFamily="2" charset="-122"/>
              </a:rPr>
              <a:t>.</a:t>
            </a:r>
            <a:endParaRPr lang="en-US" altLang="zh-CN" sz="6000" b="1" dirty="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34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073" name="Picture 10" descr="1royal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492500" y="4221163"/>
            <a:ext cx="2362200" cy="8858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074" name="WordArt 11"/>
          <p:cNvSpPr>
            <a:spLocks noTextEdit="1"/>
          </p:cNvSpPr>
          <p:nvPr/>
        </p:nvSpPr>
        <p:spPr>
          <a:xfrm>
            <a:off x="2987675" y="692150"/>
            <a:ext cx="3387725" cy="1096963"/>
          </a:xfrm>
          <a:prstGeom prst="rect">
            <a:avLst/>
          </a:prstGeom>
        </p:spPr>
        <p:txBody>
          <a:bodyPr wrap="none" fromWordArt="1">
            <a:prstTxWarp prst="textCanUp">
              <a:avLst>
                <a:gd name="adj" fmla="val 85713"/>
              </a:avLst>
            </a:prstTxWarp>
            <a:normAutofit/>
            <a:scene3d>
              <a:camera prst="legacyObliqueTopLeft">
                <a:rot lat="0" lon="0" rev="0"/>
              </a:camera>
              <a:lightRig rig="legacyNormal3" dir="r"/>
            </a:scene3d>
            <a:sp3d extrusionH="201600" prstMaterial="legacyMatte">
              <a:extrusionClr>
                <a:srgbClr val="0066CC"/>
              </a:extrusionClr>
            </a:sp3d>
          </a:bodyPr>
          <a:p>
            <a:pPr algn="ctr"/>
            <a:r>
              <a:rPr lang="zh-CN" altLang="en-US" sz="3600" b="1">
                <a:gradFill rotWithShape="1">
                  <a:gsLst>
                    <a:gs pos="0">
                      <a:srgbClr val="FFFFCC"/>
                    </a:gs>
                    <a:gs pos="100000">
                      <a:srgbClr val="FF33CC"/>
                    </a:gs>
                  </a:gsLst>
                  <a:lin ang="5400000" scaled="1"/>
                  <a:tileRect/>
                </a:gradFill>
                <a:latin typeface="宋体" panose="02010600030101010101" pitchFamily="2" charset="-122"/>
                <a:ea typeface="宋体" panose="02010600030101010101" pitchFamily="2" charset="-122"/>
              </a:rPr>
              <a:t>猜扑克</a:t>
            </a:r>
            <a:endParaRPr lang="zh-CN" altLang="en-US" sz="3600" b="1">
              <a:gradFill rotWithShape="1">
                <a:gsLst>
                  <a:gs pos="0">
                    <a:srgbClr val="FFFFCC"/>
                  </a:gs>
                  <a:gs pos="100000">
                    <a:srgbClr val="FF33CC"/>
                  </a:gs>
                </a:gsLst>
                <a:lin ang="5400000" scaled="1"/>
                <a:tileRect/>
              </a:gra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4108" name="Text Box 12"/>
          <p:cNvSpPr txBox="1"/>
          <p:nvPr/>
        </p:nvSpPr>
        <p:spPr>
          <a:xfrm>
            <a:off x="900113" y="2265363"/>
            <a:ext cx="7696200" cy="17399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zh-CN" altLang="en-US" sz="3600" b="1" dirty="0">
                <a:latin typeface="黑体" panose="02010609060101010101" pitchFamily="2" charset="-122"/>
                <a:ea typeface="黑体" panose="02010609060101010101" pitchFamily="2" charset="-122"/>
              </a:rPr>
              <a:t>    </a:t>
            </a:r>
            <a:r>
              <a:rPr lang="zh-CN" altLang="en-US" sz="3600" b="1" dirty="0">
                <a:solidFill>
                  <a:srgbClr val="CC00CC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小魔术：</a:t>
            </a:r>
            <a:r>
              <a:rPr lang="zh-CN" altLang="en-US" sz="3600" b="1" dirty="0">
                <a:latin typeface="楷体_GB2312" pitchFamily="49" charset="-122"/>
                <a:ea typeface="楷体_GB2312" pitchFamily="49" charset="-122"/>
              </a:rPr>
              <a:t>从四张扑克牌中，抽出一张（不要让老师看到哦），老师能说出你抽到的扑克牌上面的数字</a:t>
            </a:r>
            <a:r>
              <a:rPr lang="en-US" altLang="zh-CN" sz="3600" b="1" dirty="0">
                <a:latin typeface="楷体_GB2312" pitchFamily="49" charset="-122"/>
                <a:ea typeface="楷体_GB2312" pitchFamily="49" charset="-122"/>
              </a:rPr>
              <a:t>.</a:t>
            </a:r>
            <a:endParaRPr lang="en-US" altLang="zh-CN" sz="3600" b="1" dirty="0"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3076" name="TextBox 6"/>
          <p:cNvSpPr txBox="1"/>
          <p:nvPr/>
        </p:nvSpPr>
        <p:spPr>
          <a:xfrm>
            <a:off x="5357813" y="4286250"/>
            <a:ext cx="461962" cy="714375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vert="eaVert" anchor="t">
            <a:spAutoFit/>
          </a:bodyPr>
          <a:p>
            <a:pPr algn="ctr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7" name="TextBox 7"/>
          <p:cNvSpPr txBox="1"/>
          <p:nvPr/>
        </p:nvSpPr>
        <p:spPr>
          <a:xfrm>
            <a:off x="5599113" y="4357688"/>
            <a:ext cx="461962" cy="714375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vert="eaVert" anchor="t">
            <a:spAutoFit/>
          </a:bodyPr>
          <a:p>
            <a:pPr algn="ctr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8" name="TextBox 8"/>
          <p:cNvSpPr txBox="1"/>
          <p:nvPr/>
        </p:nvSpPr>
        <p:spPr>
          <a:xfrm>
            <a:off x="5429250" y="4071938"/>
            <a:ext cx="461963" cy="714375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vert="eaVert" anchor="t">
            <a:spAutoFit/>
          </a:bodyPr>
          <a:p>
            <a:pPr algn="ctr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9" name="TextBox 9"/>
          <p:cNvSpPr txBox="1"/>
          <p:nvPr/>
        </p:nvSpPr>
        <p:spPr>
          <a:xfrm>
            <a:off x="5429250" y="4395788"/>
            <a:ext cx="461963" cy="714375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vert="eaVert" anchor="t">
            <a:spAutoFit/>
          </a:bodyPr>
          <a:p>
            <a:pPr algn="ctr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8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21505" name="Group 3"/>
          <p:cNvGrpSpPr/>
          <p:nvPr/>
        </p:nvGrpSpPr>
        <p:grpSpPr>
          <a:xfrm>
            <a:off x="-76200" y="5195888"/>
            <a:ext cx="9372600" cy="1814512"/>
            <a:chOff x="-48" y="3273"/>
            <a:chExt cx="5904" cy="1143"/>
          </a:xfrm>
        </p:grpSpPr>
        <p:sp>
          <p:nvSpPr>
            <p:cNvPr id="21506" name="Rectangle 4"/>
            <p:cNvSpPr/>
            <p:nvPr/>
          </p:nvSpPr>
          <p:spPr>
            <a:xfrm>
              <a:off x="-48" y="3312"/>
              <a:ext cx="5904" cy="1104"/>
            </a:xfrm>
            <a:prstGeom prst="rect">
              <a:avLst/>
            </a:prstGeom>
            <a:solidFill>
              <a:schemeClr val="bg2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/>
            <a:p>
              <a:pPr algn="ctr"/>
              <a:endParaRPr lang="zh-CN" altLang="en-US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1507" name="Text Box 5"/>
            <p:cNvSpPr txBox="1"/>
            <p:nvPr/>
          </p:nvSpPr>
          <p:spPr>
            <a:xfrm>
              <a:off x="1488" y="3744"/>
              <a:ext cx="3792" cy="519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p>
              <a:r>
                <a:rPr lang="zh-CN" altLang="en-US" sz="4800" b="1" dirty="0">
                  <a:solidFill>
                    <a:schemeClr val="bg1"/>
                  </a:solidFill>
                  <a:latin typeface="黑体" panose="02010609060101010101" pitchFamily="2" charset="-122"/>
                  <a:ea typeface="黑体" panose="02010609060101010101" pitchFamily="2" charset="-122"/>
                </a:rPr>
                <a:t>指针停止后指向</a:t>
              </a:r>
              <a:r>
                <a:rPr lang="en-US" altLang="zh-CN" sz="4800" b="1" dirty="0">
                  <a:solidFill>
                    <a:srgbClr val="FFFF00"/>
                  </a:solidFill>
                  <a:latin typeface="黑体" panose="02010609060101010101" pitchFamily="2" charset="-122"/>
                  <a:ea typeface="黑体" panose="02010609060101010101" pitchFamily="2" charset="-122"/>
                </a:rPr>
                <a:t>8</a:t>
              </a:r>
              <a:endParaRPr lang="en-US" altLang="zh-CN" sz="4800" b="1" dirty="0">
                <a:solidFill>
                  <a:srgbClr val="FFFF00"/>
                </a:solidFill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  <p:sp>
          <p:nvSpPr>
            <p:cNvPr id="21508" name="Rectangle 6"/>
            <p:cNvSpPr/>
            <p:nvPr/>
          </p:nvSpPr>
          <p:spPr>
            <a:xfrm>
              <a:off x="1696" y="3273"/>
              <a:ext cx="2420" cy="519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p>
              <a:r>
                <a:rPr lang="zh-CN" altLang="en-US" sz="4800" b="1" dirty="0">
                  <a:solidFill>
                    <a:schemeClr val="bg1"/>
                  </a:solidFill>
                  <a:latin typeface="黑体" panose="02010609060101010101" pitchFamily="2" charset="-122"/>
                  <a:ea typeface="黑体" panose="02010609060101010101" pitchFamily="2" charset="-122"/>
                </a:rPr>
                <a:t>自由转动指针</a:t>
              </a:r>
              <a:endParaRPr lang="zh-CN" altLang="en-US" sz="4800" b="1" dirty="0">
                <a:solidFill>
                  <a:schemeClr val="bg1"/>
                </a:solidFill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</p:grpSp>
    </p:spTree>
    <p:controls>
      <mc:AlternateContent xmlns:mc="http://schemas.openxmlformats.org/markup-compatibility/2006">
        <mc:Choice xmlns:v="urn:schemas-microsoft-com:vml" Requires="v">
          <p:control spid="21509" name="" r:id="rId1" imgW="9144000" imgH="5638800"/>
        </mc:Choice>
        <mc:Fallback>
          <p:control name="" r:id="rId1" imgW="9144000" imgH="5638800">
            <p:pic>
              <p:nvPicPr>
                <p:cNvPr id="0" name="ShockwaveFlash1"/>
                <p:cNvPicPr/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>
                  <a:off x="0" y="-304800"/>
                  <a:ext cx="9144000" cy="5638800"/>
                </a:xfrm>
                <a:prstGeom prst="rect">
                  <a:avLst/>
                </a:prstGeom>
              </p:spPr>
            </p:pic>
          </p:control>
        </mc:Fallback>
      </mc:AlternateContent>
    </p:controls>
  </p:cSld>
  <p:clrMapOvr>
    <a:masterClrMapping/>
  </p:clrMapOvr>
  <p:transition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2529" name="Picture 4" descr="gif219p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620000" y="4030663"/>
            <a:ext cx="1176338" cy="221773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2530" name="WordArt 6"/>
          <p:cNvSpPr>
            <a:spLocks noTextEdit="1"/>
          </p:cNvSpPr>
          <p:nvPr/>
        </p:nvSpPr>
        <p:spPr>
          <a:xfrm>
            <a:off x="1600200" y="381000"/>
            <a:ext cx="5943600" cy="1219200"/>
          </a:xfrm>
          <a:prstGeom prst="rect">
            <a:avLst/>
          </a:prstGeom>
        </p:spPr>
        <p:txBody>
          <a:bodyPr wrap="none" fromWordArt="1">
            <a:prstTxWarp prst="textInflate">
              <a:avLst>
                <a:gd name="adj" fmla="val 13634"/>
              </a:avLst>
            </a:prstTxWarp>
            <a:normAutofit/>
          </a:bodyPr>
          <a:p>
            <a:pPr algn="ctr"/>
            <a:r>
              <a:rPr lang="zh-CN" altLang="en-US" sz="3600" b="1">
                <a:ln w="19050" cap="flat" cmpd="sng">
                  <a:solidFill>
                    <a:srgbClr val="99CCFF"/>
                  </a:solidFill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66CC"/>
                </a:solidFill>
                <a:effectLst>
                  <a:outerShdw dist="35921" dir="2699999" algn="ctr" rotWithShape="0">
                    <a:srgbClr val="990000"/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</a:rPr>
              <a:t>你同意他们的说法吗？</a:t>
            </a:r>
            <a:endParaRPr lang="zh-CN" altLang="en-US" sz="3600" b="1">
              <a:ln w="19050" cap="flat" cmpd="sng">
                <a:solidFill>
                  <a:srgbClr val="99CCFF"/>
                </a:solidFill>
                <a:prstDash val="solid"/>
                <a:round/>
                <a:headEnd type="none" w="med" len="med"/>
                <a:tailEnd type="none" w="med" len="med"/>
              </a:ln>
              <a:solidFill>
                <a:srgbClr val="0066CC"/>
              </a:solidFill>
              <a:effectLst>
                <a:outerShdw dist="35921" dir="2699999" algn="ctr" rotWithShape="0">
                  <a:srgbClr val="990000"/>
                </a:outerShdw>
              </a:effectLst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grpSp>
        <p:nvGrpSpPr>
          <p:cNvPr id="22531" name="Group 7"/>
          <p:cNvGrpSpPr/>
          <p:nvPr/>
        </p:nvGrpSpPr>
        <p:grpSpPr>
          <a:xfrm>
            <a:off x="4648200" y="1881188"/>
            <a:ext cx="2847975" cy="3276600"/>
            <a:chOff x="2928" y="1104"/>
            <a:chExt cx="1794" cy="2064"/>
          </a:xfrm>
        </p:grpSpPr>
        <p:sp>
          <p:nvSpPr>
            <p:cNvPr id="22532" name="AutoShape 8"/>
            <p:cNvSpPr/>
            <p:nvPr/>
          </p:nvSpPr>
          <p:spPr>
            <a:xfrm>
              <a:off x="2928" y="1104"/>
              <a:ext cx="1776" cy="2064"/>
            </a:xfrm>
            <a:prstGeom prst="wedgeRoundRectCallout">
              <a:avLst>
                <a:gd name="adj1" fmla="val 66218"/>
                <a:gd name="adj2" fmla="val 41037"/>
                <a:gd name="adj3" fmla="val 16667"/>
              </a:avLst>
            </a:prstGeom>
            <a:solidFill>
              <a:srgbClr val="CCFFFF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t"/>
            <a:p>
              <a:pPr algn="ctr"/>
              <a:endParaRPr lang="zh-CN" altLang="en-US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2533" name="Text Box 9"/>
            <p:cNvSpPr txBox="1"/>
            <p:nvPr/>
          </p:nvSpPr>
          <p:spPr>
            <a:xfrm>
              <a:off x="2946" y="1230"/>
              <a:ext cx="1776" cy="1780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p>
              <a:pPr>
                <a:lnSpc>
                  <a:spcPct val="80000"/>
                </a:lnSpc>
                <a:spcBef>
                  <a:spcPct val="50000"/>
                </a:spcBef>
              </a:pPr>
              <a:r>
                <a:rPr lang="zh-CN" altLang="en-US" sz="3200" b="1" dirty="0">
                  <a:latin typeface="Arial" panose="020B0604020202020204" pitchFamily="34" charset="0"/>
                  <a:ea typeface="宋体" panose="02010600030101010101" pitchFamily="2" charset="-122"/>
                </a:rPr>
                <a:t>    　在全球</a:t>
              </a:r>
              <a:r>
                <a:rPr lang="en-US" altLang="zh-CN" sz="3200" b="1" dirty="0">
                  <a:latin typeface="宋体" panose="02010600030101010101" pitchFamily="2" charset="-122"/>
                  <a:ea typeface="宋体" panose="02010600030101010101" pitchFamily="2" charset="-122"/>
                </a:rPr>
                <a:t>5</a:t>
              </a:r>
              <a:r>
                <a:rPr lang="zh-CN" altLang="en-US" sz="3200" b="1" dirty="0">
                  <a:latin typeface="Arial" panose="020B0604020202020204" pitchFamily="34" charset="0"/>
                  <a:ea typeface="宋体" panose="02010600030101010101" pitchFamily="2" charset="-122"/>
                </a:rPr>
                <a:t>个地方同时出现飞机失事，这种事没出现过，因而这个事件是不可能事件．</a:t>
              </a:r>
              <a:endParaRPr lang="zh-CN" altLang="en-US" sz="3200" b="1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22534" name="Group 10"/>
          <p:cNvGrpSpPr/>
          <p:nvPr/>
        </p:nvGrpSpPr>
        <p:grpSpPr>
          <a:xfrm>
            <a:off x="1692275" y="2262188"/>
            <a:ext cx="2913063" cy="2895600"/>
            <a:chOff x="864" y="1344"/>
            <a:chExt cx="1835" cy="1824"/>
          </a:xfrm>
        </p:grpSpPr>
        <p:sp>
          <p:nvSpPr>
            <p:cNvPr id="22535" name="AutoShape 11"/>
            <p:cNvSpPr/>
            <p:nvPr/>
          </p:nvSpPr>
          <p:spPr>
            <a:xfrm>
              <a:off x="864" y="1344"/>
              <a:ext cx="1728" cy="1824"/>
            </a:xfrm>
            <a:prstGeom prst="wedgeRoundRectCallout">
              <a:avLst>
                <a:gd name="adj1" fmla="val -53185"/>
                <a:gd name="adj2" fmla="val 64583"/>
                <a:gd name="adj3" fmla="val 16667"/>
              </a:avLst>
            </a:prstGeom>
            <a:solidFill>
              <a:srgbClr val="FFCCFF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t"/>
            <a:p>
              <a:pPr algn="ctr"/>
              <a:endParaRPr lang="zh-CN" altLang="en-US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2536" name="Text Box 12"/>
            <p:cNvSpPr txBox="1"/>
            <p:nvPr/>
          </p:nvSpPr>
          <p:spPr>
            <a:xfrm>
              <a:off x="875" y="1484"/>
              <a:ext cx="1824" cy="1534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p>
              <a:pPr>
                <a:lnSpc>
                  <a:spcPct val="80000"/>
                </a:lnSpc>
                <a:spcBef>
                  <a:spcPct val="50000"/>
                </a:spcBef>
              </a:pPr>
              <a:r>
                <a:rPr lang="zh-CN" altLang="en-US" sz="3200" b="1" dirty="0">
                  <a:latin typeface="Arial" panose="020B0604020202020204" pitchFamily="34" charset="0"/>
                  <a:ea typeface="宋体" panose="02010600030101010101" pitchFamily="2" charset="-122"/>
                </a:rPr>
                <a:t>    　妈妈说“寒冷的冬天淋了一场雨，是会生病的</a:t>
              </a:r>
              <a:r>
                <a:rPr lang="en-US" altLang="zh-CN" sz="3200" b="1" dirty="0">
                  <a:latin typeface="Arial" panose="020B0604020202020204" pitchFamily="34" charset="0"/>
                  <a:ea typeface="宋体" panose="02010600030101010101" pitchFamily="2" charset="-122"/>
                </a:rPr>
                <a:t>!”</a:t>
              </a:r>
              <a:r>
                <a:rPr lang="zh-CN" altLang="en-US" sz="3200" b="1" dirty="0">
                  <a:latin typeface="Arial" panose="020B0604020202020204" pitchFamily="34" charset="0"/>
                  <a:ea typeface="宋体" panose="02010600030101010101" pitchFamily="2" charset="-122"/>
                </a:rPr>
                <a:t>因而</a:t>
              </a:r>
              <a:r>
                <a:rPr lang="en-US" altLang="zh-CN" sz="3200" b="1" dirty="0">
                  <a:latin typeface="Arial" panose="020B0604020202020204" pitchFamily="34" charset="0"/>
                  <a:ea typeface="宋体" panose="02010600030101010101" pitchFamily="2" charset="-122"/>
                </a:rPr>
                <a:t>,</a:t>
              </a:r>
              <a:r>
                <a:rPr lang="zh-CN" altLang="en-US" sz="3200" b="1" dirty="0">
                  <a:latin typeface="Arial" panose="020B0604020202020204" pitchFamily="34" charset="0"/>
                  <a:ea typeface="宋体" panose="02010600030101010101" pitchFamily="2" charset="-122"/>
                </a:rPr>
                <a:t>这个事件是必然事件．</a:t>
              </a:r>
              <a:endParaRPr lang="zh-CN" altLang="en-US" sz="3200" b="1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22537" name="Text Box 13"/>
          <p:cNvSpPr txBox="1"/>
          <p:nvPr/>
        </p:nvSpPr>
        <p:spPr>
          <a:xfrm>
            <a:off x="1700213" y="5562600"/>
            <a:ext cx="1143000" cy="579438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zh-CN" altLang="en-US" sz="32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小丽</a:t>
            </a:r>
            <a:endParaRPr lang="en-US" altLang="zh-CN" sz="3200" b="1" dirty="0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2538" name="Text Box 14"/>
          <p:cNvSpPr txBox="1"/>
          <p:nvPr/>
        </p:nvSpPr>
        <p:spPr>
          <a:xfrm>
            <a:off x="6629400" y="5516563"/>
            <a:ext cx="1143000" cy="6413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zh-CN" altLang="en-US" sz="3600" b="1" dirty="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哥哥</a:t>
            </a:r>
            <a:endParaRPr lang="zh-CN" altLang="en-US" sz="3600" b="1" dirty="0">
              <a:solidFill>
                <a:srgbClr val="0000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22539" name="Picture 14" descr="{1[(`OX)3`LEHCT@LN%DB5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2300" y="4724400"/>
            <a:ext cx="996950" cy="1296988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3553" name="Rectangle 5"/>
          <p:cNvSpPr/>
          <p:nvPr/>
        </p:nvSpPr>
        <p:spPr>
          <a:xfrm>
            <a:off x="990600" y="2209800"/>
            <a:ext cx="7010400" cy="2805113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zh-CN" altLang="en-US" sz="3600" b="1" dirty="0">
                <a:latin typeface="黑体" panose="02010609060101010101" pitchFamily="2" charset="-122"/>
                <a:ea typeface="黑体" panose="02010609060101010101" pitchFamily="2" charset="-122"/>
              </a:rPr>
              <a:t>  　</a:t>
            </a:r>
            <a:r>
              <a:rPr lang="zh-CN" altLang="en-US" sz="4000" b="1" dirty="0">
                <a:latin typeface="黑体" panose="02010609060101010101" pitchFamily="2" charset="-122"/>
                <a:ea typeface="黑体" panose="02010609060101010101" pitchFamily="2" charset="-122"/>
              </a:rPr>
              <a:t>请每位同学分别举出生活中的必然事件、不可能事件和随机事件．再进行小组交流，然后派代表全班汇报．</a:t>
            </a:r>
            <a:r>
              <a:rPr lang="en-US" altLang="zh-CN" sz="4000" b="1" dirty="0">
                <a:latin typeface="楷体_GB2312" pitchFamily="49" charset="-122"/>
                <a:ea typeface="楷体_GB2312" pitchFamily="49" charset="-122"/>
              </a:rPr>
              <a:t> </a:t>
            </a:r>
            <a:endParaRPr lang="en-US" altLang="zh-CN" sz="4000" b="1" dirty="0">
              <a:latin typeface="楷体_GB2312" pitchFamily="49" charset="-122"/>
              <a:ea typeface="楷体_GB2312" pitchFamily="49" charset="-122"/>
            </a:endParaRPr>
          </a:p>
          <a:p>
            <a:endParaRPr lang="zh-CN" altLang="en-US" b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23554" name="Picture 8" descr="4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627313" y="620713"/>
            <a:ext cx="3744912" cy="1189037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4577" name="Text Box 2"/>
          <p:cNvSpPr txBox="1"/>
          <p:nvPr/>
        </p:nvSpPr>
        <p:spPr>
          <a:xfrm>
            <a:off x="1508125" y="2911475"/>
            <a:ext cx="1158875" cy="6413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endParaRPr lang="zh-CN" altLang="en-US" sz="3600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pic>
        <p:nvPicPr>
          <p:cNvPr id="24578" name="Picture 3" descr="5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916238" y="188913"/>
            <a:ext cx="3797300" cy="10795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3012" name="Text Box 4"/>
          <p:cNvSpPr txBox="1"/>
          <p:nvPr/>
        </p:nvSpPr>
        <p:spPr>
          <a:xfrm>
            <a:off x="500063" y="4260850"/>
            <a:ext cx="1768475" cy="823913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zh-CN" altLang="en-US" sz="4800" dirty="0">
                <a:solidFill>
                  <a:srgbClr val="CC33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思考</a:t>
            </a:r>
            <a:endParaRPr lang="zh-CN" altLang="en-US" sz="4800" dirty="0">
              <a:solidFill>
                <a:srgbClr val="CC3300"/>
              </a:solidFill>
              <a:latin typeface="Times New Roman" panose="02020603050405020304" pitchFamily="18" charset="0"/>
              <a:ea typeface="黑体" panose="02010609060101010101" pitchFamily="2" charset="-122"/>
            </a:endParaRPr>
          </a:p>
        </p:txBody>
      </p:sp>
      <p:sp>
        <p:nvSpPr>
          <p:cNvPr id="43013" name="Text Box 5"/>
          <p:cNvSpPr txBox="1"/>
          <p:nvPr/>
        </p:nvSpPr>
        <p:spPr>
          <a:xfrm>
            <a:off x="323850" y="1295400"/>
            <a:ext cx="7345363" cy="119062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zh-CN" altLang="en-US" sz="3600" b="1" dirty="0">
                <a:latin typeface="黑体" panose="02010609060101010101" pitchFamily="2" charset="-122"/>
                <a:ea typeface="黑体" panose="02010609060101010101" pitchFamily="2" charset="-122"/>
              </a:rPr>
              <a:t>  　请班长任意点班级</a:t>
            </a:r>
            <a:r>
              <a:rPr lang="en-US" altLang="zh-CN" sz="3600" b="1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4</a:t>
            </a:r>
            <a:r>
              <a:rPr lang="zh-CN" altLang="en-US" sz="3600" b="1" dirty="0">
                <a:latin typeface="黑体" panose="02010609060101010101" pitchFamily="2" charset="-122"/>
                <a:ea typeface="黑体" panose="02010609060101010101" pitchFamily="2" charset="-122"/>
              </a:rPr>
              <a:t>名同学</a:t>
            </a:r>
            <a:r>
              <a:rPr lang="en-US" altLang="zh-CN" sz="3600" b="1" dirty="0">
                <a:latin typeface="黑体" panose="02010609060101010101" pitchFamily="2" charset="-122"/>
                <a:ea typeface="黑体" panose="02010609060101010101" pitchFamily="2" charset="-122"/>
              </a:rPr>
              <a:t>,</a:t>
            </a:r>
            <a:r>
              <a:rPr lang="zh-CN" altLang="en-US" sz="3600" b="1" dirty="0">
                <a:latin typeface="黑体" panose="02010609060101010101" pitchFamily="2" charset="-122"/>
                <a:ea typeface="黑体" panose="02010609060101010101" pitchFamily="2" charset="-122"/>
              </a:rPr>
              <a:t>调查一下他们生日的月份</a:t>
            </a:r>
            <a:r>
              <a:rPr lang="en-US" altLang="zh-CN" sz="3600" b="1" dirty="0">
                <a:latin typeface="黑体" panose="02010609060101010101" pitchFamily="2" charset="-122"/>
                <a:ea typeface="黑体" panose="02010609060101010101" pitchFamily="2" charset="-122"/>
              </a:rPr>
              <a:t>.</a:t>
            </a:r>
            <a:endParaRPr lang="en-US" altLang="zh-CN" sz="3600" b="1" dirty="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43014" name="Text Box 6"/>
          <p:cNvSpPr txBox="1"/>
          <p:nvPr/>
        </p:nvSpPr>
        <p:spPr>
          <a:xfrm>
            <a:off x="323850" y="3068638"/>
            <a:ext cx="7545388" cy="119062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zh-CN" altLang="en-US" sz="3600" b="1" dirty="0">
                <a:latin typeface="Times New Roman" panose="02020603050405020304" pitchFamily="18" charset="0"/>
                <a:ea typeface="宋体" panose="02010600030101010101" pitchFamily="2" charset="-122"/>
              </a:rPr>
              <a:t>   　 </a:t>
            </a:r>
            <a:r>
              <a:rPr lang="zh-CN" altLang="en-US" sz="3600" b="1" dirty="0">
                <a:latin typeface="黑体" panose="02010609060101010101" pitchFamily="2" charset="-122"/>
                <a:ea typeface="黑体" panose="02010609060101010101" pitchFamily="2" charset="-122"/>
              </a:rPr>
              <a:t>如果任意点出</a:t>
            </a:r>
            <a:r>
              <a:rPr lang="en-US" altLang="zh-CN" sz="3600" b="1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10</a:t>
            </a:r>
            <a:r>
              <a:rPr lang="zh-CN" altLang="en-US" sz="3600" b="1" dirty="0">
                <a:latin typeface="黑体" panose="02010609060101010101" pitchFamily="2" charset="-122"/>
                <a:ea typeface="黑体" panose="02010609060101010101" pitchFamily="2" charset="-122"/>
              </a:rPr>
              <a:t>名同学，结果又怎样呢</a:t>
            </a:r>
            <a:r>
              <a:rPr lang="en-US" altLang="zh-CN" sz="3600" b="1" dirty="0">
                <a:latin typeface="黑体" panose="02010609060101010101" pitchFamily="2" charset="-122"/>
                <a:ea typeface="黑体" panose="02010609060101010101" pitchFamily="2" charset="-122"/>
              </a:rPr>
              <a:t>?</a:t>
            </a:r>
            <a:endParaRPr lang="en-US" altLang="zh-CN" sz="3600" b="1" dirty="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43015" name="Text Box 7"/>
          <p:cNvSpPr txBox="1"/>
          <p:nvPr/>
        </p:nvSpPr>
        <p:spPr>
          <a:xfrm>
            <a:off x="1187450" y="4352925"/>
            <a:ext cx="6646863" cy="17399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zh-CN" altLang="en-US" sz="3600" b="1" dirty="0">
                <a:latin typeface="黑体" panose="02010609060101010101" pitchFamily="2" charset="-122"/>
                <a:ea typeface="黑体" panose="02010609060101010101" pitchFamily="2" charset="-122"/>
              </a:rPr>
              <a:t>    至少需要调查多少名同学，才能使</a:t>
            </a:r>
            <a:r>
              <a:rPr lang="zh-CN" altLang="en-US" sz="3600" b="1" dirty="0">
                <a:latin typeface="宋体" panose="02010600030101010101" pitchFamily="2" charset="-122"/>
                <a:ea typeface="宋体" panose="02010600030101010101" pitchFamily="2" charset="-122"/>
              </a:rPr>
              <a:t>“</a:t>
            </a:r>
            <a:r>
              <a:rPr lang="zh-CN" altLang="en-US" sz="3600" b="1" dirty="0">
                <a:latin typeface="黑体" panose="02010609060101010101" pitchFamily="2" charset="-122"/>
                <a:ea typeface="黑体" panose="02010609060101010101" pitchFamily="2" charset="-122"/>
              </a:rPr>
              <a:t>有两个同学生日在同一个月</a:t>
            </a:r>
            <a:r>
              <a:rPr lang="zh-CN" altLang="en-US" sz="3600" b="1" dirty="0">
                <a:latin typeface="宋体" panose="02010600030101010101" pitchFamily="2" charset="-122"/>
                <a:ea typeface="宋体" panose="02010600030101010101" pitchFamily="2" charset="-122"/>
              </a:rPr>
              <a:t>”</a:t>
            </a:r>
            <a:r>
              <a:rPr lang="zh-CN" altLang="en-US" sz="3600" b="1" dirty="0">
                <a:latin typeface="黑体" panose="02010609060101010101" pitchFamily="2" charset="-122"/>
                <a:ea typeface="黑体" panose="02010609060101010101" pitchFamily="2" charset="-122"/>
              </a:rPr>
              <a:t>这个事件为必然事件</a:t>
            </a:r>
            <a:r>
              <a:rPr lang="en-US" altLang="zh-CN" sz="3600" b="1" dirty="0">
                <a:latin typeface="黑体" panose="02010609060101010101" pitchFamily="2" charset="-122"/>
                <a:ea typeface="黑体" panose="02010609060101010101" pitchFamily="2" charset="-122"/>
              </a:rPr>
              <a:t>.</a:t>
            </a:r>
            <a:endParaRPr lang="en-US" altLang="zh-CN" sz="3600" b="1" dirty="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43017" name="Text Box 9"/>
          <p:cNvSpPr txBox="1"/>
          <p:nvPr/>
        </p:nvSpPr>
        <p:spPr>
          <a:xfrm>
            <a:off x="323850" y="1844675"/>
            <a:ext cx="8785225" cy="1277938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ts val="600"/>
              </a:spcBef>
            </a:pPr>
            <a:r>
              <a:rPr lang="zh-CN" altLang="en-US" sz="3600" b="1" dirty="0">
                <a:latin typeface="黑体" panose="02010609060101010101" pitchFamily="2" charset="-122"/>
                <a:ea typeface="黑体" panose="02010609060101010101" pitchFamily="2" charset="-122"/>
              </a:rPr>
              <a:t>                  　　他们是否有</a:t>
            </a:r>
            <a:endParaRPr lang="en-US" altLang="zh-CN" sz="3600" b="1" dirty="0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>
              <a:spcBef>
                <a:spcPts val="600"/>
              </a:spcBef>
            </a:pPr>
            <a:r>
              <a:rPr lang="zh-CN" altLang="en-US" sz="3600" b="1" dirty="0">
                <a:latin typeface="黑体" panose="02010609060101010101" pitchFamily="2" charset="-122"/>
                <a:ea typeface="黑体" panose="02010609060101010101" pitchFamily="2" charset="-122"/>
              </a:rPr>
              <a:t>两人生日在同一月？</a:t>
            </a:r>
            <a:endParaRPr lang="zh-CN" altLang="en-US" sz="3600" b="1" dirty="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30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30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430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430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430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012" grpId="0"/>
      <p:bldP spid="43013" grpId="0"/>
      <p:bldP spid="43014" grpId="0"/>
      <p:bldP spid="43015" grpId="0"/>
      <p:bldP spid="43017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5601" name="Picture 2" descr="7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555875" y="260350"/>
            <a:ext cx="4446588" cy="126206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5602" name="Text Box 3"/>
          <p:cNvSpPr txBox="1"/>
          <p:nvPr/>
        </p:nvSpPr>
        <p:spPr>
          <a:xfrm>
            <a:off x="1258888" y="2190750"/>
            <a:ext cx="6769100" cy="21240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zh-CN" altLang="en-US" sz="4400" dirty="0">
                <a:latin typeface="Times New Roman" panose="02020603050405020304" pitchFamily="18" charset="0"/>
                <a:ea typeface="宋体" panose="02010600030101010101" pitchFamily="2" charset="-122"/>
              </a:rPr>
              <a:t>        </a:t>
            </a:r>
            <a:r>
              <a:rPr lang="zh-CN" altLang="en-US" sz="4400" b="1" dirty="0">
                <a:latin typeface="黑体" panose="02010609060101010101" pitchFamily="2" charset="-122"/>
                <a:ea typeface="黑体" panose="02010609060101010101" pitchFamily="2" charset="-122"/>
              </a:rPr>
              <a:t>一个不透明的</a:t>
            </a:r>
            <a:r>
              <a:rPr lang="zh-CN" altLang="en-US" sz="4400" b="1" dirty="0">
                <a:latin typeface="Times New Roman" panose="02020603050405020304" pitchFamily="18" charset="0"/>
                <a:ea typeface="黑体" panose="02010609060101010101" pitchFamily="2" charset="-122"/>
              </a:rPr>
              <a:t>布</a:t>
            </a:r>
            <a:r>
              <a:rPr lang="zh-CN" altLang="en-US" sz="4400" b="1" dirty="0">
                <a:latin typeface="黑体" panose="02010609060101010101" pitchFamily="2" charset="-122"/>
                <a:ea typeface="黑体" panose="02010609060101010101" pitchFamily="2" charset="-122"/>
              </a:rPr>
              <a:t>袋，袋中装有</a:t>
            </a:r>
            <a:r>
              <a:rPr lang="en-US" altLang="zh-CN" sz="4400" b="1" dirty="0">
                <a:latin typeface="黑体" panose="02010609060101010101" pitchFamily="2" charset="-122"/>
                <a:ea typeface="黑体" panose="02010609060101010101" pitchFamily="2" charset="-122"/>
              </a:rPr>
              <a:t>6</a:t>
            </a:r>
            <a:r>
              <a:rPr lang="zh-CN" altLang="en-US" sz="4400" b="1" dirty="0">
                <a:latin typeface="黑体" panose="02010609060101010101" pitchFamily="2" charset="-122"/>
                <a:ea typeface="黑体" panose="02010609060101010101" pitchFamily="2" charset="-122"/>
              </a:rPr>
              <a:t>个大小相同的乒乓球，充分摇匀</a:t>
            </a:r>
            <a:r>
              <a:rPr lang="zh-CN" altLang="en-GB" sz="4400" b="1" dirty="0">
                <a:latin typeface="黑体" panose="02010609060101010101" pitchFamily="2" charset="-122"/>
                <a:ea typeface="黑体" panose="02010609060101010101" pitchFamily="2" charset="-122"/>
              </a:rPr>
              <a:t>.</a:t>
            </a:r>
            <a:endParaRPr lang="en-US" altLang="zh-CN" sz="4400" b="1" dirty="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</p:spTree>
  </p:cSld>
  <p:clrMapOvr>
    <a:masterClrMapping/>
  </p:clrMapOvr>
  <p:transition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6625" name="Picture 2" descr="7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627313" y="0"/>
            <a:ext cx="4248150" cy="12065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5059" name="Text Box 3"/>
          <p:cNvSpPr txBox="1"/>
          <p:nvPr/>
        </p:nvSpPr>
        <p:spPr>
          <a:xfrm>
            <a:off x="1116013" y="4005263"/>
            <a:ext cx="7488237" cy="21240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en-US" sz="4400" b="1" dirty="0">
                <a:solidFill>
                  <a:srgbClr val="003399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    （</a:t>
            </a:r>
            <a:r>
              <a:rPr lang="en-US" altLang="zh-CN" sz="4400" b="1" dirty="0">
                <a:solidFill>
                  <a:srgbClr val="003399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1</a:t>
            </a:r>
            <a:r>
              <a:rPr lang="zh-CN" altLang="en-US" sz="4400" b="1" dirty="0">
                <a:solidFill>
                  <a:srgbClr val="003399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）从袋子里任意取出</a:t>
            </a:r>
            <a:r>
              <a:rPr lang="en-US" altLang="zh-CN" sz="4400" b="1" dirty="0">
                <a:solidFill>
                  <a:srgbClr val="003399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2</a:t>
            </a:r>
            <a:r>
              <a:rPr lang="zh-CN" altLang="en-US" sz="4400" b="1" dirty="0">
                <a:solidFill>
                  <a:srgbClr val="003399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个球，取出的</a:t>
            </a:r>
            <a:r>
              <a:rPr lang="en-US" altLang="zh-CN" sz="4400" b="1" dirty="0">
                <a:solidFill>
                  <a:srgbClr val="003399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2</a:t>
            </a:r>
            <a:r>
              <a:rPr lang="zh-CN" altLang="en-US" sz="4400" b="1" dirty="0">
                <a:solidFill>
                  <a:srgbClr val="003399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个球都是黄色的</a:t>
            </a:r>
            <a:r>
              <a:rPr lang="zh-CN" altLang="en-GB" sz="4400" b="1" dirty="0">
                <a:solidFill>
                  <a:srgbClr val="003399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是</a:t>
            </a:r>
            <a:r>
              <a:rPr lang="en-US" altLang="zh-CN" sz="4400" b="1" dirty="0">
                <a:solidFill>
                  <a:srgbClr val="003399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_____</a:t>
            </a:r>
            <a:r>
              <a:rPr lang="zh-CN" altLang="en-US" sz="4400" b="1" dirty="0">
                <a:solidFill>
                  <a:srgbClr val="003399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事件；</a:t>
            </a:r>
            <a:endParaRPr lang="zh-CN" altLang="en-US" sz="4400" b="1" dirty="0">
              <a:solidFill>
                <a:srgbClr val="003399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26627" name="Text Box 4"/>
          <p:cNvSpPr txBox="1"/>
          <p:nvPr/>
        </p:nvSpPr>
        <p:spPr>
          <a:xfrm>
            <a:off x="1066800" y="1143000"/>
            <a:ext cx="7608888" cy="28003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zh-CN" altLang="en-US" sz="4400" dirty="0">
                <a:latin typeface="Times New Roman" panose="02020603050405020304" pitchFamily="18" charset="0"/>
                <a:ea typeface="宋体" panose="02010600030101010101" pitchFamily="2" charset="-122"/>
              </a:rPr>
              <a:t>        </a:t>
            </a:r>
            <a:r>
              <a:rPr lang="zh-CN" altLang="en-US" sz="4400" b="1" dirty="0">
                <a:latin typeface="黑体" panose="02010609060101010101" pitchFamily="2" charset="-122"/>
                <a:ea typeface="黑体" panose="02010609060101010101" pitchFamily="2" charset="-122"/>
              </a:rPr>
              <a:t>一个不透明的</a:t>
            </a:r>
            <a:r>
              <a:rPr lang="zh-CN" altLang="en-US" sz="4400" b="1" dirty="0">
                <a:latin typeface="Times New Roman" panose="02020603050405020304" pitchFamily="18" charset="0"/>
                <a:ea typeface="黑体" panose="02010609060101010101" pitchFamily="2" charset="-122"/>
              </a:rPr>
              <a:t>布</a:t>
            </a:r>
            <a:r>
              <a:rPr lang="zh-CN" altLang="en-US" sz="4400" b="1" dirty="0">
                <a:latin typeface="黑体" panose="02010609060101010101" pitchFamily="2" charset="-122"/>
                <a:ea typeface="黑体" panose="02010609060101010101" pitchFamily="2" charset="-122"/>
              </a:rPr>
              <a:t>袋，袋中装有</a:t>
            </a:r>
            <a:r>
              <a:rPr lang="en-US" altLang="zh-CN" sz="4400" b="1" dirty="0">
                <a:latin typeface="黑体" panose="02010609060101010101" pitchFamily="2" charset="-122"/>
                <a:ea typeface="黑体" panose="02010609060101010101" pitchFamily="2" charset="-122"/>
              </a:rPr>
              <a:t>6</a:t>
            </a:r>
            <a:r>
              <a:rPr lang="zh-CN" altLang="en-US" sz="4400" b="1" dirty="0">
                <a:latin typeface="黑体" panose="02010609060101010101" pitchFamily="2" charset="-122"/>
                <a:ea typeface="黑体" panose="02010609060101010101" pitchFamily="2" charset="-122"/>
              </a:rPr>
              <a:t>个大小相同的乒乓球</a:t>
            </a:r>
            <a:r>
              <a:rPr lang="zh-CN" altLang="en-GB" sz="4400" b="1" dirty="0">
                <a:latin typeface="黑体" panose="02010609060101010101" pitchFamily="2" charset="-122"/>
                <a:ea typeface="黑体" panose="02010609060101010101" pitchFamily="2" charset="-122"/>
              </a:rPr>
              <a:t>.</a:t>
            </a:r>
            <a:r>
              <a:rPr lang="zh-CN" altLang="en-US" sz="4400" b="1" dirty="0">
                <a:solidFill>
                  <a:srgbClr val="FF33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其中</a:t>
            </a:r>
            <a:r>
              <a:rPr lang="en-US" altLang="zh-CN" sz="4400" b="1" dirty="0">
                <a:solidFill>
                  <a:srgbClr val="FF33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4</a:t>
            </a:r>
            <a:r>
              <a:rPr lang="zh-CN" altLang="en-US" sz="4400" b="1" dirty="0">
                <a:solidFill>
                  <a:srgbClr val="FF33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个是黄色，</a:t>
            </a:r>
            <a:r>
              <a:rPr lang="en-US" altLang="zh-CN" sz="4400" b="1" dirty="0">
                <a:solidFill>
                  <a:srgbClr val="FF33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2</a:t>
            </a:r>
            <a:r>
              <a:rPr lang="zh-CN" altLang="en-US" sz="4400" b="1" dirty="0">
                <a:solidFill>
                  <a:srgbClr val="FF33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个白色，</a:t>
            </a:r>
            <a:r>
              <a:rPr lang="zh-CN" altLang="en-US" sz="4400" b="1" dirty="0">
                <a:latin typeface="黑体" panose="02010609060101010101" pitchFamily="2" charset="-122"/>
                <a:ea typeface="黑体" panose="02010609060101010101" pitchFamily="2" charset="-122"/>
              </a:rPr>
              <a:t>充分摇匀</a:t>
            </a:r>
            <a:r>
              <a:rPr lang="en-US" altLang="zh-CN" sz="4400" b="1" dirty="0">
                <a:latin typeface="黑体" panose="02010609060101010101" pitchFamily="2" charset="-122"/>
                <a:ea typeface="黑体" panose="02010609060101010101" pitchFamily="2" charset="-122"/>
              </a:rPr>
              <a:t>.</a:t>
            </a:r>
            <a:endParaRPr lang="en-US" altLang="zh-CN" sz="4400" b="1" dirty="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pic>
        <p:nvPicPr>
          <p:cNvPr id="26628" name="Picture 5" descr="图片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119438"/>
            <a:ext cx="8604250" cy="107156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5062" name="Rectangle 6"/>
          <p:cNvSpPr/>
          <p:nvPr/>
        </p:nvSpPr>
        <p:spPr>
          <a:xfrm>
            <a:off x="2432050" y="5391150"/>
            <a:ext cx="1419225" cy="7016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en-US" sz="4000" b="1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2" charset="-122"/>
              </a:rPr>
              <a:t>随机</a:t>
            </a:r>
            <a:endParaRPr lang="zh-CN" altLang="en-US" sz="4000" b="1" dirty="0">
              <a:solidFill>
                <a:srgbClr val="FF0000"/>
              </a:solidFill>
              <a:latin typeface="Arial" panose="020B0604020202020204" pitchFamily="34" charset="0"/>
              <a:ea typeface="黑体" panose="0201060906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500"/>
                                        <p:tgtEl>
                                          <p:spTgt spid="450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50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059" grpId="0"/>
      <p:bldP spid="45062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7649" name="Picture 2" descr="7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484438" y="0"/>
            <a:ext cx="4248150" cy="12065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7650" name="Rectangle 3"/>
          <p:cNvSpPr/>
          <p:nvPr/>
        </p:nvSpPr>
        <p:spPr>
          <a:xfrm>
            <a:off x="1219200" y="4090988"/>
            <a:ext cx="7239000" cy="1446212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zh-CN" altLang="en-GB" sz="4400" b="1" dirty="0">
                <a:solidFill>
                  <a:srgbClr val="003399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    (</a:t>
            </a:r>
            <a:r>
              <a:rPr lang="en-GB" altLang="zh-CN" sz="4400" b="1" dirty="0">
                <a:solidFill>
                  <a:srgbClr val="003399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2)</a:t>
            </a:r>
            <a:r>
              <a:rPr lang="zh-CN" altLang="en-US" sz="4400" b="1" dirty="0">
                <a:solidFill>
                  <a:srgbClr val="003399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任意摸出</a:t>
            </a:r>
            <a:r>
              <a:rPr lang="en-US" altLang="zh-CN" sz="4400" b="1" dirty="0">
                <a:solidFill>
                  <a:srgbClr val="003399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3</a:t>
            </a:r>
            <a:r>
              <a:rPr lang="zh-CN" altLang="en-US" sz="4400" b="1" dirty="0">
                <a:solidFill>
                  <a:srgbClr val="003399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个乒乓球，会出现哪几种可能的结果？</a:t>
            </a:r>
            <a:endParaRPr lang="zh-CN" altLang="en-US" sz="4400" b="1" dirty="0">
              <a:solidFill>
                <a:srgbClr val="003399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27651" name="Text Box 5"/>
          <p:cNvSpPr txBox="1"/>
          <p:nvPr/>
        </p:nvSpPr>
        <p:spPr>
          <a:xfrm>
            <a:off x="1066800" y="1143000"/>
            <a:ext cx="7608888" cy="28003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zh-CN" altLang="en-US" sz="4400" dirty="0">
                <a:latin typeface="Times New Roman" panose="02020603050405020304" pitchFamily="18" charset="0"/>
                <a:ea typeface="宋体" panose="02010600030101010101" pitchFamily="2" charset="-122"/>
              </a:rPr>
              <a:t>        </a:t>
            </a:r>
            <a:r>
              <a:rPr lang="zh-CN" altLang="en-US" sz="4400" b="1" dirty="0">
                <a:latin typeface="黑体" panose="02010609060101010101" pitchFamily="2" charset="-122"/>
                <a:ea typeface="黑体" panose="02010609060101010101" pitchFamily="2" charset="-122"/>
              </a:rPr>
              <a:t>一个不透明的</a:t>
            </a:r>
            <a:r>
              <a:rPr lang="zh-CN" altLang="en-US" sz="4400" b="1" dirty="0">
                <a:latin typeface="Times New Roman" panose="02020603050405020304" pitchFamily="18" charset="0"/>
                <a:ea typeface="黑体" panose="02010609060101010101" pitchFamily="2" charset="-122"/>
              </a:rPr>
              <a:t>布</a:t>
            </a:r>
            <a:r>
              <a:rPr lang="zh-CN" altLang="en-US" sz="4400" b="1" dirty="0">
                <a:latin typeface="黑体" panose="02010609060101010101" pitchFamily="2" charset="-122"/>
                <a:ea typeface="黑体" panose="02010609060101010101" pitchFamily="2" charset="-122"/>
              </a:rPr>
              <a:t>袋，袋中装有</a:t>
            </a:r>
            <a:r>
              <a:rPr lang="en-US" altLang="zh-CN" sz="4400" b="1" dirty="0">
                <a:latin typeface="黑体" panose="02010609060101010101" pitchFamily="2" charset="-122"/>
                <a:ea typeface="黑体" panose="02010609060101010101" pitchFamily="2" charset="-122"/>
              </a:rPr>
              <a:t>6</a:t>
            </a:r>
            <a:r>
              <a:rPr lang="zh-CN" altLang="en-US" sz="4400" b="1" dirty="0">
                <a:latin typeface="黑体" panose="02010609060101010101" pitchFamily="2" charset="-122"/>
                <a:ea typeface="黑体" panose="02010609060101010101" pitchFamily="2" charset="-122"/>
              </a:rPr>
              <a:t>个大小相同的乒乓球</a:t>
            </a:r>
            <a:r>
              <a:rPr lang="zh-CN" altLang="en-GB" sz="4400" b="1" dirty="0">
                <a:latin typeface="黑体" panose="02010609060101010101" pitchFamily="2" charset="-122"/>
                <a:ea typeface="黑体" panose="02010609060101010101" pitchFamily="2" charset="-122"/>
              </a:rPr>
              <a:t>.</a:t>
            </a:r>
            <a:r>
              <a:rPr lang="zh-CN" altLang="en-US" sz="4400" b="1" dirty="0">
                <a:solidFill>
                  <a:srgbClr val="FF33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其中</a:t>
            </a:r>
            <a:r>
              <a:rPr lang="en-US" altLang="zh-CN" sz="4400" b="1" dirty="0">
                <a:solidFill>
                  <a:srgbClr val="FF33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4</a:t>
            </a:r>
            <a:r>
              <a:rPr lang="zh-CN" altLang="en-US" sz="4400" b="1" dirty="0">
                <a:solidFill>
                  <a:srgbClr val="FF33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个是黄色，</a:t>
            </a:r>
            <a:r>
              <a:rPr lang="en-US" altLang="zh-CN" sz="4400" b="1" dirty="0">
                <a:solidFill>
                  <a:srgbClr val="FF33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2</a:t>
            </a:r>
            <a:r>
              <a:rPr lang="zh-CN" altLang="en-US" sz="4400" b="1" dirty="0">
                <a:solidFill>
                  <a:srgbClr val="FF33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个白色，</a:t>
            </a:r>
            <a:r>
              <a:rPr lang="zh-CN" altLang="en-US" sz="4400" b="1" dirty="0">
                <a:latin typeface="黑体" panose="02010609060101010101" pitchFamily="2" charset="-122"/>
                <a:ea typeface="黑体" panose="02010609060101010101" pitchFamily="2" charset="-122"/>
              </a:rPr>
              <a:t>充分摇匀</a:t>
            </a:r>
            <a:r>
              <a:rPr lang="en-US" altLang="zh-CN" sz="4400" b="1" dirty="0">
                <a:latin typeface="黑体" panose="02010609060101010101" pitchFamily="2" charset="-122"/>
                <a:ea typeface="黑体" panose="02010609060101010101" pitchFamily="2" charset="-122"/>
              </a:rPr>
              <a:t>.</a:t>
            </a:r>
            <a:endParaRPr lang="en-US" altLang="zh-CN" sz="4400" b="1" dirty="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pic>
        <p:nvPicPr>
          <p:cNvPr id="27652" name="Picture 5" descr="图片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119438"/>
            <a:ext cx="8604250" cy="1071562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8673" name="Text Box 2"/>
          <p:cNvSpPr txBox="1"/>
          <p:nvPr/>
        </p:nvSpPr>
        <p:spPr>
          <a:xfrm>
            <a:off x="1258888" y="4149725"/>
            <a:ext cx="6935787" cy="1446213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en-US" altLang="zh-CN" sz="4400" b="1" dirty="0">
                <a:solidFill>
                  <a:srgbClr val="003399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   (3)</a:t>
            </a:r>
            <a:r>
              <a:rPr lang="zh-CN" altLang="en-US" sz="4400" b="1" dirty="0">
                <a:solidFill>
                  <a:srgbClr val="003399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请自己设计出必然事件、不可能事件和随机事件</a:t>
            </a:r>
            <a:r>
              <a:rPr lang="en-US" altLang="zh-CN" sz="4400" b="1" dirty="0">
                <a:solidFill>
                  <a:srgbClr val="003399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.</a:t>
            </a:r>
            <a:endParaRPr lang="en-US" altLang="zh-CN" sz="4400" b="1" dirty="0">
              <a:solidFill>
                <a:srgbClr val="003399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pic>
        <p:nvPicPr>
          <p:cNvPr id="28674" name="Picture 3" descr="7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627313" y="0"/>
            <a:ext cx="4284662" cy="12160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8675" name="Text Box 5"/>
          <p:cNvSpPr txBox="1"/>
          <p:nvPr/>
        </p:nvSpPr>
        <p:spPr>
          <a:xfrm>
            <a:off x="1066800" y="1143000"/>
            <a:ext cx="7608888" cy="28003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zh-CN" altLang="en-US" sz="4400" dirty="0">
                <a:latin typeface="Times New Roman" panose="02020603050405020304" pitchFamily="18" charset="0"/>
                <a:ea typeface="宋体" panose="02010600030101010101" pitchFamily="2" charset="-122"/>
              </a:rPr>
              <a:t>        </a:t>
            </a:r>
            <a:r>
              <a:rPr lang="zh-CN" altLang="en-US" sz="4400" b="1" dirty="0">
                <a:latin typeface="黑体" panose="02010609060101010101" pitchFamily="2" charset="-122"/>
                <a:ea typeface="黑体" panose="02010609060101010101" pitchFamily="2" charset="-122"/>
              </a:rPr>
              <a:t>一个不透明的</a:t>
            </a:r>
            <a:r>
              <a:rPr lang="zh-CN" altLang="en-US" sz="4400" b="1" dirty="0">
                <a:latin typeface="Times New Roman" panose="02020603050405020304" pitchFamily="18" charset="0"/>
                <a:ea typeface="黑体" panose="02010609060101010101" pitchFamily="2" charset="-122"/>
              </a:rPr>
              <a:t>布</a:t>
            </a:r>
            <a:r>
              <a:rPr lang="zh-CN" altLang="en-US" sz="4400" b="1" dirty="0">
                <a:latin typeface="黑体" panose="02010609060101010101" pitchFamily="2" charset="-122"/>
                <a:ea typeface="黑体" panose="02010609060101010101" pitchFamily="2" charset="-122"/>
              </a:rPr>
              <a:t>袋，袋中装有</a:t>
            </a:r>
            <a:r>
              <a:rPr lang="en-US" altLang="zh-CN" sz="4400" b="1" dirty="0">
                <a:latin typeface="黑体" panose="02010609060101010101" pitchFamily="2" charset="-122"/>
                <a:ea typeface="黑体" panose="02010609060101010101" pitchFamily="2" charset="-122"/>
              </a:rPr>
              <a:t>6</a:t>
            </a:r>
            <a:r>
              <a:rPr lang="zh-CN" altLang="en-US" sz="4400" b="1" dirty="0">
                <a:latin typeface="黑体" panose="02010609060101010101" pitchFamily="2" charset="-122"/>
                <a:ea typeface="黑体" panose="02010609060101010101" pitchFamily="2" charset="-122"/>
              </a:rPr>
              <a:t>个大小相同的乒乓球</a:t>
            </a:r>
            <a:r>
              <a:rPr lang="zh-CN" altLang="en-GB" sz="4400" b="1" dirty="0">
                <a:latin typeface="黑体" panose="02010609060101010101" pitchFamily="2" charset="-122"/>
                <a:ea typeface="黑体" panose="02010609060101010101" pitchFamily="2" charset="-122"/>
              </a:rPr>
              <a:t>.</a:t>
            </a:r>
            <a:r>
              <a:rPr lang="zh-CN" altLang="en-US" sz="4400" b="1" dirty="0">
                <a:solidFill>
                  <a:srgbClr val="FF33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其中</a:t>
            </a:r>
            <a:r>
              <a:rPr lang="en-US" altLang="zh-CN" sz="4400" b="1" dirty="0">
                <a:solidFill>
                  <a:srgbClr val="FF33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4</a:t>
            </a:r>
            <a:r>
              <a:rPr lang="zh-CN" altLang="en-US" sz="4400" b="1" dirty="0">
                <a:solidFill>
                  <a:srgbClr val="FF33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个是黄色，</a:t>
            </a:r>
            <a:r>
              <a:rPr lang="en-US" altLang="zh-CN" sz="4400" b="1" dirty="0">
                <a:solidFill>
                  <a:srgbClr val="FF33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2</a:t>
            </a:r>
            <a:r>
              <a:rPr lang="zh-CN" altLang="en-US" sz="4400" b="1" dirty="0">
                <a:solidFill>
                  <a:srgbClr val="FF33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个白色，</a:t>
            </a:r>
            <a:r>
              <a:rPr lang="zh-CN" altLang="en-US" sz="4400" b="1" dirty="0">
                <a:latin typeface="黑体" panose="02010609060101010101" pitchFamily="2" charset="-122"/>
                <a:ea typeface="黑体" panose="02010609060101010101" pitchFamily="2" charset="-122"/>
              </a:rPr>
              <a:t>充分摇匀</a:t>
            </a:r>
            <a:r>
              <a:rPr lang="en-US" altLang="zh-CN" sz="4400" b="1" dirty="0">
                <a:latin typeface="黑体" panose="02010609060101010101" pitchFamily="2" charset="-122"/>
                <a:ea typeface="黑体" panose="02010609060101010101" pitchFamily="2" charset="-122"/>
              </a:rPr>
              <a:t>.</a:t>
            </a:r>
            <a:endParaRPr lang="en-US" altLang="zh-CN" sz="4400" b="1" dirty="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pic>
        <p:nvPicPr>
          <p:cNvPr id="28676" name="Picture 5" descr="图片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119438"/>
            <a:ext cx="8604250" cy="1071562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9697" name="Text Box 2"/>
          <p:cNvSpPr txBox="1"/>
          <p:nvPr/>
        </p:nvSpPr>
        <p:spPr>
          <a:xfrm>
            <a:off x="900113" y="2997200"/>
            <a:ext cx="7561262" cy="10668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zh-CN" altLang="en-US" sz="3200" b="1" dirty="0">
                <a:solidFill>
                  <a:srgbClr val="003399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　　（</a:t>
            </a:r>
            <a:r>
              <a:rPr lang="en-US" altLang="zh-CN" sz="3200" b="1" dirty="0">
                <a:solidFill>
                  <a:srgbClr val="003399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1</a:t>
            </a:r>
            <a:r>
              <a:rPr lang="zh-CN" altLang="en-US" sz="3200" b="1" dirty="0">
                <a:solidFill>
                  <a:srgbClr val="003399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）使从袋子里任意取出</a:t>
            </a:r>
            <a:r>
              <a:rPr lang="en-US" altLang="zh-CN" sz="3200" b="1" dirty="0">
                <a:solidFill>
                  <a:srgbClr val="003399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1</a:t>
            </a:r>
            <a:r>
              <a:rPr lang="zh-CN" altLang="en-US" sz="3200" b="1" dirty="0">
                <a:solidFill>
                  <a:srgbClr val="003399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个球，球是白色的为必然事件；</a:t>
            </a:r>
            <a:endParaRPr lang="en-US" altLang="zh-CN" sz="3200" b="1" dirty="0">
              <a:solidFill>
                <a:srgbClr val="003399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pic>
        <p:nvPicPr>
          <p:cNvPr id="29698" name="Picture 3" descr="7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627313" y="0"/>
            <a:ext cx="4284662" cy="12160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9699" name="Picture 4" descr="图片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276475"/>
            <a:ext cx="8562975" cy="10668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9700" name="Text Box 5"/>
          <p:cNvSpPr txBox="1"/>
          <p:nvPr/>
        </p:nvSpPr>
        <p:spPr>
          <a:xfrm>
            <a:off x="1066800" y="1143000"/>
            <a:ext cx="7608888" cy="17399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zh-CN" altLang="en-US" sz="3600" dirty="0">
                <a:latin typeface="Times New Roman" panose="02020603050405020304" pitchFamily="18" charset="0"/>
                <a:ea typeface="宋体" panose="02010600030101010101" pitchFamily="2" charset="-122"/>
              </a:rPr>
              <a:t>        </a:t>
            </a:r>
            <a:r>
              <a:rPr lang="zh-CN" altLang="en-US" sz="3600" b="1" dirty="0">
                <a:latin typeface="黑体" panose="02010609060101010101" pitchFamily="2" charset="-122"/>
                <a:ea typeface="黑体" panose="02010609060101010101" pitchFamily="2" charset="-122"/>
              </a:rPr>
              <a:t>一个</a:t>
            </a:r>
            <a:r>
              <a:rPr lang="zh-CN" altLang="en-US" sz="3600" b="1" dirty="0">
                <a:solidFill>
                  <a:srgbClr val="FF33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空的</a:t>
            </a:r>
            <a:r>
              <a:rPr lang="zh-CN" altLang="en-US" sz="3600" b="1" dirty="0">
                <a:latin typeface="黑体" panose="02010609060101010101" pitchFamily="2" charset="-122"/>
                <a:ea typeface="黑体" panose="02010609060101010101" pitchFamily="2" charset="-122"/>
              </a:rPr>
              <a:t>不透明的</a:t>
            </a:r>
            <a:r>
              <a:rPr lang="zh-CN" altLang="en-US" sz="3600" b="1" dirty="0">
                <a:latin typeface="Times New Roman" panose="02020603050405020304" pitchFamily="18" charset="0"/>
                <a:ea typeface="黑体" panose="02010609060101010101" pitchFamily="2" charset="-122"/>
              </a:rPr>
              <a:t>布</a:t>
            </a:r>
            <a:r>
              <a:rPr lang="zh-CN" altLang="en-US" sz="3600" b="1" dirty="0">
                <a:latin typeface="黑体" panose="02010609060101010101" pitchFamily="2" charset="-122"/>
                <a:ea typeface="黑体" panose="02010609060101010101" pitchFamily="2" charset="-122"/>
              </a:rPr>
              <a:t>袋和</a:t>
            </a:r>
            <a:r>
              <a:rPr lang="en-US" altLang="zh-CN" sz="3600" b="1" dirty="0">
                <a:latin typeface="黑体" panose="02010609060101010101" pitchFamily="2" charset="-122"/>
                <a:ea typeface="黑体" panose="02010609060101010101" pitchFamily="2" charset="-122"/>
              </a:rPr>
              <a:t>6</a:t>
            </a:r>
            <a:r>
              <a:rPr lang="zh-CN" altLang="en-US" sz="3600" b="1" dirty="0">
                <a:latin typeface="黑体" panose="02010609060101010101" pitchFamily="2" charset="-122"/>
                <a:ea typeface="黑体" panose="02010609060101010101" pitchFamily="2" charset="-122"/>
              </a:rPr>
              <a:t>个大小相同的乒乓球</a:t>
            </a:r>
            <a:r>
              <a:rPr lang="en-GB" altLang="zh-CN" sz="3600" b="1" dirty="0">
                <a:latin typeface="黑体" panose="02010609060101010101" pitchFamily="2" charset="-122"/>
                <a:ea typeface="黑体" panose="02010609060101010101" pitchFamily="2" charset="-122"/>
              </a:rPr>
              <a:t>,</a:t>
            </a:r>
            <a:r>
              <a:rPr lang="zh-CN" altLang="en-US" sz="3600" b="1" dirty="0">
                <a:solidFill>
                  <a:srgbClr val="FF33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其中</a:t>
            </a:r>
            <a:r>
              <a:rPr lang="en-US" altLang="zh-CN" sz="3600" b="1" dirty="0">
                <a:solidFill>
                  <a:srgbClr val="FF33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4</a:t>
            </a:r>
            <a:r>
              <a:rPr lang="zh-CN" altLang="en-US" sz="3600" b="1" dirty="0">
                <a:solidFill>
                  <a:srgbClr val="FF33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个是黄色，</a:t>
            </a:r>
            <a:r>
              <a:rPr lang="en-US" altLang="zh-CN" sz="3600" b="1" dirty="0">
                <a:solidFill>
                  <a:srgbClr val="FF33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2</a:t>
            </a:r>
            <a:r>
              <a:rPr lang="zh-CN" altLang="en-US" sz="3600" b="1" dirty="0">
                <a:solidFill>
                  <a:srgbClr val="FF33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个白色，</a:t>
            </a:r>
            <a:r>
              <a:rPr lang="zh-CN" altLang="en-US" sz="3600" b="1" dirty="0">
                <a:latin typeface="黑体" panose="02010609060101010101" pitchFamily="2" charset="-122"/>
                <a:ea typeface="黑体" panose="02010609060101010101" pitchFamily="2" charset="-122"/>
              </a:rPr>
              <a:t>请你设计一个摸球游戏</a:t>
            </a:r>
            <a:r>
              <a:rPr lang="en-US" altLang="zh-CN" sz="3600" b="1" dirty="0">
                <a:latin typeface="黑体" panose="02010609060101010101" pitchFamily="2" charset="-122"/>
                <a:ea typeface="黑体" panose="02010609060101010101" pitchFamily="2" charset="-122"/>
              </a:rPr>
              <a:t>.</a:t>
            </a:r>
            <a:endParaRPr lang="en-US" altLang="zh-CN" sz="3600" b="1" dirty="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29701" name="Text Box 10"/>
          <p:cNvSpPr txBox="1"/>
          <p:nvPr/>
        </p:nvSpPr>
        <p:spPr>
          <a:xfrm>
            <a:off x="900113" y="4005263"/>
            <a:ext cx="7561262" cy="10668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zh-CN" altLang="en-US" sz="3200" b="1" dirty="0">
                <a:solidFill>
                  <a:srgbClr val="003399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　　（</a:t>
            </a:r>
            <a:r>
              <a:rPr lang="en-US" altLang="zh-CN" sz="3200" b="1" dirty="0">
                <a:solidFill>
                  <a:srgbClr val="003399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2</a:t>
            </a:r>
            <a:r>
              <a:rPr lang="zh-CN" altLang="en-US" sz="3200" b="1" dirty="0">
                <a:solidFill>
                  <a:srgbClr val="003399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）使从袋子里任意取出</a:t>
            </a:r>
            <a:r>
              <a:rPr lang="en-US" altLang="zh-CN" sz="3200" b="1" dirty="0">
                <a:solidFill>
                  <a:srgbClr val="003399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2</a:t>
            </a:r>
            <a:r>
              <a:rPr lang="zh-CN" altLang="en-US" sz="3200" b="1" dirty="0">
                <a:solidFill>
                  <a:srgbClr val="003399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个球，两个球都是白色的为不可能事件；</a:t>
            </a:r>
            <a:endParaRPr lang="en-US" altLang="zh-CN" sz="3200" b="1" dirty="0">
              <a:solidFill>
                <a:srgbClr val="003399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29702" name="Text Box 11"/>
          <p:cNvSpPr txBox="1"/>
          <p:nvPr/>
        </p:nvSpPr>
        <p:spPr>
          <a:xfrm>
            <a:off x="900113" y="5013325"/>
            <a:ext cx="7561262" cy="10668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zh-CN" altLang="en-US" sz="3200" b="1" dirty="0">
                <a:solidFill>
                  <a:srgbClr val="003399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　　（</a:t>
            </a:r>
            <a:r>
              <a:rPr lang="en-US" altLang="zh-CN" sz="3200" b="1" dirty="0">
                <a:solidFill>
                  <a:srgbClr val="003399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3</a:t>
            </a:r>
            <a:r>
              <a:rPr lang="zh-CN" altLang="en-US" sz="3200" b="1" dirty="0">
                <a:solidFill>
                  <a:srgbClr val="003399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）使从袋子里任意取出</a:t>
            </a:r>
            <a:r>
              <a:rPr lang="en-US" altLang="zh-CN" sz="3200" b="1" dirty="0">
                <a:solidFill>
                  <a:srgbClr val="003399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2</a:t>
            </a:r>
            <a:r>
              <a:rPr lang="zh-CN" altLang="en-US" sz="3200" b="1" dirty="0">
                <a:solidFill>
                  <a:srgbClr val="003399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个球，两个球都是白色的为随机事件</a:t>
            </a:r>
            <a:r>
              <a:rPr lang="en-US" altLang="zh-CN" sz="3200" b="1" dirty="0">
                <a:solidFill>
                  <a:srgbClr val="003399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.</a:t>
            </a:r>
            <a:endParaRPr lang="en-US" altLang="zh-CN" sz="3200" b="1" dirty="0">
              <a:solidFill>
                <a:srgbClr val="003399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</p:spTree>
  </p:cSld>
  <p:clrMapOvr>
    <a:masterClrMapping/>
  </p:clrMapOvr>
  <p:transition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0721" name="Text Box 2"/>
          <p:cNvSpPr txBox="1"/>
          <p:nvPr/>
        </p:nvSpPr>
        <p:spPr>
          <a:xfrm>
            <a:off x="2193925" y="425450"/>
            <a:ext cx="184150" cy="519113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endParaRPr lang="zh-CN" altLang="en-US" sz="2800" b="1" dirty="0">
              <a:solidFill>
                <a:srgbClr val="0000FF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pic>
        <p:nvPicPr>
          <p:cNvPr id="30722" name="Picture 3" descr="ART_2797"/>
          <p:cNvPicPr>
            <a:picLocks noChangeAspect="1"/>
          </p:cNvPicPr>
          <p:nvPr/>
        </p:nvPicPr>
        <p:blipFill>
          <a:blip r:embed="rId1">
            <a:grayscl/>
          </a:blip>
          <a:stretch>
            <a:fillRect/>
          </a:stretch>
        </p:blipFill>
        <p:spPr>
          <a:xfrm>
            <a:off x="1835150" y="942975"/>
            <a:ext cx="6840538" cy="5045075"/>
          </a:xfrm>
          <a:prstGeom prst="rect">
            <a:avLst/>
          </a:prstGeom>
          <a:blipFill rotWithShape="0">
            <a:blip r:embed="rId2">
              <a:grayscl/>
            </a:blip>
            <a:stretch>
              <a:fillRect/>
            </a:stretch>
          </a:blipFill>
          <a:ln w="9525" cap="flat" cmpd="sng">
            <a:solidFill>
              <a:schemeClr val="accent1"/>
            </a:solidFill>
            <a:prstDash val="solid"/>
            <a:miter/>
            <a:headEnd type="none" w="med" len="med"/>
            <a:tailEnd type="none" w="med" len="med"/>
          </a:ln>
        </p:spPr>
      </p:pic>
      <p:sp>
        <p:nvSpPr>
          <p:cNvPr id="45060" name="Text Box 4"/>
          <p:cNvSpPr txBox="1">
            <a:spLocks noChangeArrowheads="1"/>
          </p:cNvSpPr>
          <p:nvPr/>
        </p:nvSpPr>
        <p:spPr bwMode="auto">
          <a:xfrm>
            <a:off x="3851275" y="1773238"/>
            <a:ext cx="3581400" cy="1311275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p>
            <a:r>
              <a:rPr lang="zh-CN" altLang="en-US" sz="4000" b="1" dirty="0">
                <a:solidFill>
                  <a:srgbClr val="FF000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Times New Roman" panose="02020603050405020304" pitchFamily="18" charset="0"/>
                <a:ea typeface="华文行楷" pitchFamily="2" charset="-122"/>
              </a:rPr>
              <a:t>我们的收获：</a:t>
            </a:r>
            <a:endParaRPr lang="zh-CN" altLang="en-US" sz="4000" b="1" dirty="0">
              <a:solidFill>
                <a:srgbClr val="FF0000"/>
              </a:solidFill>
              <a:effectLst>
                <a:outerShdw blurRad="38100" dist="38100" dir="2700000">
                  <a:srgbClr val="C0C0C0"/>
                </a:outerShdw>
              </a:effectLst>
              <a:latin typeface="Times New Roman" panose="02020603050405020304" pitchFamily="18" charset="0"/>
              <a:ea typeface="华文行楷" pitchFamily="2" charset="-122"/>
            </a:endParaRPr>
          </a:p>
          <a:p>
            <a:r>
              <a:rPr lang="en-US" altLang="zh-CN" sz="4000" b="1" dirty="0">
                <a:solidFill>
                  <a:srgbClr val="FF000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Times New Roman" panose="02020603050405020304" pitchFamily="18" charset="0"/>
                <a:ea typeface="华文行楷" pitchFamily="2" charset="-122"/>
              </a:rPr>
              <a:t>…  …</a:t>
            </a:r>
            <a:endParaRPr lang="en-US" altLang="zh-CN" sz="4000" b="1" dirty="0">
              <a:solidFill>
                <a:srgbClr val="FF0000"/>
              </a:solidFill>
              <a:effectLst>
                <a:outerShdw blurRad="38100" dist="38100" dir="2700000">
                  <a:srgbClr val="C0C0C0"/>
                </a:outerShdw>
              </a:effectLst>
              <a:latin typeface="Times New Roman" panose="02020603050405020304" pitchFamily="18" charset="0"/>
              <a:ea typeface="华文行楷" pitchFamily="2" charset="-122"/>
            </a:endParaRPr>
          </a:p>
        </p:txBody>
      </p:sp>
      <p:sp>
        <p:nvSpPr>
          <p:cNvPr id="30724" name="Text Box 5"/>
          <p:cNvSpPr txBox="1"/>
          <p:nvPr/>
        </p:nvSpPr>
        <p:spPr>
          <a:xfrm>
            <a:off x="1143000" y="228600"/>
            <a:ext cx="3421063" cy="519113"/>
          </a:xfrm>
          <a:prstGeom prst="rect">
            <a:avLst/>
          </a:prstGeom>
          <a:noFill/>
          <a:ln w="21590">
            <a:noFill/>
          </a:ln>
        </p:spPr>
        <p:txBody>
          <a:bodyPr anchor="t">
            <a:spAutoFit/>
          </a:bodyPr>
          <a:p>
            <a:r>
              <a:rPr lang="zh-CN" altLang="en-US" sz="2800" b="1" dirty="0">
                <a:solidFill>
                  <a:schemeClr val="accent2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学 而 不 思 则 罔</a:t>
            </a:r>
            <a:endParaRPr lang="zh-CN" altLang="en-US" sz="2800" b="1" dirty="0">
              <a:solidFill>
                <a:schemeClr val="accent2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30725" name="Text Box 6"/>
          <p:cNvSpPr txBox="1"/>
          <p:nvPr/>
        </p:nvSpPr>
        <p:spPr>
          <a:xfrm>
            <a:off x="212725" y="1600200"/>
            <a:ext cx="1046163" cy="4387850"/>
          </a:xfrm>
          <a:prstGeom prst="rect">
            <a:avLst/>
          </a:prstGeom>
          <a:noFill/>
          <a:ln w="21590">
            <a:noFill/>
          </a:ln>
        </p:spPr>
        <p:txBody>
          <a:bodyPr vert="eaVert" anchor="t">
            <a:spAutoFit/>
          </a:bodyPr>
          <a:p>
            <a:r>
              <a:rPr lang="zh-CN" altLang="en-US" sz="2800" b="1" dirty="0">
                <a:solidFill>
                  <a:srgbClr val="CC0000"/>
                </a:solidFill>
                <a:latin typeface="华文新魏" pitchFamily="2" charset="-122"/>
                <a:ea typeface="华文新魏" pitchFamily="2" charset="-122"/>
              </a:rPr>
              <a:t>回头一看，我想说</a:t>
            </a:r>
            <a:r>
              <a:rPr lang="en-US" altLang="zh-CN" sz="2800" b="1" dirty="0">
                <a:solidFill>
                  <a:srgbClr val="CC0000"/>
                </a:solidFill>
                <a:latin typeface="Times New Roman" panose="02020603050405020304" pitchFamily="18" charset="0"/>
                <a:ea typeface="华文新魏" pitchFamily="2" charset="-122"/>
              </a:rPr>
              <a:t>……</a:t>
            </a:r>
            <a:endParaRPr lang="en-US" altLang="zh-CN" sz="2800" b="1" dirty="0">
              <a:solidFill>
                <a:srgbClr val="CC0000"/>
              </a:solidFill>
              <a:latin typeface="华文新魏" pitchFamily="2" charset="-122"/>
              <a:ea typeface="华文新魏" pitchFamily="2" charset="-122"/>
            </a:endParaRPr>
          </a:p>
          <a:p>
            <a:endParaRPr lang="en-US" altLang="zh-CN" sz="2800" b="1" dirty="0">
              <a:solidFill>
                <a:srgbClr val="CC0000"/>
              </a:solidFill>
              <a:latin typeface="华文新魏" pitchFamily="2" charset="-122"/>
              <a:ea typeface="华文新魏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50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06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9461" name="Text Box 5"/>
          <p:cNvSpPr txBox="1"/>
          <p:nvPr/>
        </p:nvSpPr>
        <p:spPr>
          <a:xfrm>
            <a:off x="1771650" y="3390900"/>
            <a:ext cx="6400800" cy="1763713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en-US" altLang="zh-CN" sz="3600" b="1" dirty="0">
                <a:latin typeface="楷体_GB2312" pitchFamily="49" charset="-122"/>
                <a:ea typeface="楷体_GB2312" pitchFamily="49" charset="-122"/>
              </a:rPr>
              <a:t>(1)</a:t>
            </a:r>
            <a:r>
              <a:rPr lang="zh-CN" altLang="en-US" sz="3600" b="1" dirty="0">
                <a:latin typeface="楷体_GB2312" pitchFamily="49" charset="-122"/>
                <a:ea typeface="楷体_GB2312" pitchFamily="49" charset="-122"/>
              </a:rPr>
              <a:t>冠军属于中国选手吗</a:t>
            </a:r>
            <a:r>
              <a:rPr lang="en-US" altLang="zh-CN" sz="3600" b="1" dirty="0">
                <a:latin typeface="楷体_GB2312" pitchFamily="49" charset="-122"/>
                <a:ea typeface="楷体_GB2312" pitchFamily="49" charset="-122"/>
              </a:rPr>
              <a:t>? </a:t>
            </a:r>
            <a:endParaRPr lang="en-US" altLang="zh-CN" sz="3600" b="1" dirty="0">
              <a:latin typeface="楷体_GB2312" pitchFamily="49" charset="-122"/>
              <a:ea typeface="楷体_GB2312" pitchFamily="49" charset="-122"/>
            </a:endParaRP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altLang="zh-CN" sz="3600" b="1" dirty="0">
                <a:latin typeface="楷体_GB2312" pitchFamily="49" charset="-122"/>
                <a:ea typeface="楷体_GB2312" pitchFamily="49" charset="-122"/>
              </a:rPr>
              <a:t>(2)</a:t>
            </a:r>
            <a:r>
              <a:rPr lang="zh-CN" altLang="en-US" sz="3600" b="1" dirty="0">
                <a:latin typeface="楷体_GB2312" pitchFamily="49" charset="-122"/>
                <a:ea typeface="楷体_GB2312" pitchFamily="49" charset="-122"/>
              </a:rPr>
              <a:t>冠军属于外国选手吗</a:t>
            </a:r>
            <a:r>
              <a:rPr lang="en-US" altLang="zh-CN" sz="3600" b="1" dirty="0">
                <a:latin typeface="楷体_GB2312" pitchFamily="49" charset="-122"/>
                <a:ea typeface="楷体_GB2312" pitchFamily="49" charset="-122"/>
              </a:rPr>
              <a:t>?</a:t>
            </a:r>
            <a:endParaRPr lang="en-US" altLang="zh-CN" sz="3600" b="1" dirty="0">
              <a:latin typeface="楷体_GB2312" pitchFamily="49" charset="-122"/>
              <a:ea typeface="楷体_GB2312" pitchFamily="49" charset="-122"/>
            </a:endParaRP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altLang="zh-CN" sz="3600" b="1" dirty="0">
                <a:latin typeface="楷体_GB2312" pitchFamily="49" charset="-122"/>
                <a:ea typeface="楷体_GB2312" pitchFamily="49" charset="-122"/>
              </a:rPr>
              <a:t>(3)</a:t>
            </a:r>
            <a:r>
              <a:rPr lang="zh-CN" altLang="en-US" sz="3600" b="1" dirty="0">
                <a:latin typeface="楷体_GB2312" pitchFamily="49" charset="-122"/>
                <a:ea typeface="楷体_GB2312" pitchFamily="49" charset="-122"/>
              </a:rPr>
              <a:t>冠军属于中国选手甲吗</a:t>
            </a:r>
            <a:r>
              <a:rPr lang="en-US" altLang="zh-CN" sz="3600" b="1" dirty="0">
                <a:latin typeface="楷体_GB2312" pitchFamily="49" charset="-122"/>
                <a:ea typeface="楷体_GB2312" pitchFamily="49" charset="-122"/>
              </a:rPr>
              <a:t>?</a:t>
            </a:r>
            <a:endParaRPr lang="en-US" altLang="zh-CN" sz="3600" b="1" dirty="0"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19465" name="Rectangle 9"/>
          <p:cNvSpPr/>
          <p:nvPr/>
        </p:nvSpPr>
        <p:spPr>
          <a:xfrm>
            <a:off x="2520950" y="3359150"/>
            <a:ext cx="5075238" cy="641350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anchor="t">
            <a:spAutoFit/>
          </a:bodyPr>
          <a:p>
            <a:r>
              <a:rPr lang="zh-CN" altLang="en-US" sz="36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“</a:t>
            </a:r>
            <a:r>
              <a:rPr lang="zh-CN" altLang="en-US" sz="3600" b="1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冠军属于中国选手</a:t>
            </a:r>
            <a:r>
              <a:rPr lang="en-US" altLang="zh-CN" sz="3600" b="1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.</a:t>
            </a:r>
            <a:r>
              <a:rPr lang="en-US" altLang="zh-CN" sz="36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”</a:t>
            </a:r>
            <a:endParaRPr lang="en-US" altLang="zh-CN" sz="3600" b="1" dirty="0">
              <a:solidFill>
                <a:srgbClr val="FF0000"/>
              </a:solidFill>
              <a:latin typeface="楷体_GB2312" pitchFamily="49" charset="-122"/>
              <a:ea typeface="宋体" panose="02010600030101010101" pitchFamily="2" charset="-122"/>
            </a:endParaRPr>
          </a:p>
        </p:txBody>
      </p:sp>
      <p:sp>
        <p:nvSpPr>
          <p:cNvPr id="19466" name="Rectangle 10"/>
          <p:cNvSpPr/>
          <p:nvPr/>
        </p:nvSpPr>
        <p:spPr>
          <a:xfrm>
            <a:off x="2492375" y="3941763"/>
            <a:ext cx="5011738" cy="641350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anchor="t">
            <a:spAutoFit/>
          </a:bodyPr>
          <a:p>
            <a:r>
              <a:rPr lang="zh-CN" altLang="en-US" sz="36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“</a:t>
            </a:r>
            <a:r>
              <a:rPr lang="zh-CN" altLang="en-US" sz="3600" b="1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冠军属于外国选手</a:t>
            </a:r>
            <a:r>
              <a:rPr lang="en-US" altLang="zh-CN" sz="3600" b="1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.</a:t>
            </a:r>
            <a:r>
              <a:rPr lang="en-US" altLang="zh-CN" sz="36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”</a:t>
            </a:r>
            <a:endParaRPr lang="en-US" altLang="zh-CN" sz="3600" b="1" dirty="0">
              <a:solidFill>
                <a:srgbClr val="FF0000"/>
              </a:solidFill>
              <a:latin typeface="楷体_GB2312" pitchFamily="49" charset="-122"/>
              <a:ea typeface="宋体" panose="02010600030101010101" pitchFamily="2" charset="-122"/>
            </a:endParaRPr>
          </a:p>
        </p:txBody>
      </p:sp>
      <p:sp>
        <p:nvSpPr>
          <p:cNvPr id="19467" name="Rectangle 11"/>
          <p:cNvSpPr/>
          <p:nvPr/>
        </p:nvSpPr>
        <p:spPr>
          <a:xfrm>
            <a:off x="2492375" y="4508500"/>
            <a:ext cx="5319713" cy="641350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anchor="t">
            <a:spAutoFit/>
          </a:bodyPr>
          <a:p>
            <a:r>
              <a:rPr lang="zh-CN" altLang="en-US" sz="36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“</a:t>
            </a:r>
            <a:r>
              <a:rPr lang="zh-CN" altLang="en-US" sz="3600" b="1" dirty="0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</a:rPr>
              <a:t>冠军属于中国选手甲</a:t>
            </a:r>
            <a:r>
              <a:rPr lang="en-US" altLang="zh-CN" sz="3600" b="1" dirty="0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</a:rPr>
              <a:t>.</a:t>
            </a:r>
            <a:r>
              <a:rPr lang="en-US" altLang="zh-CN" sz="36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”</a:t>
            </a:r>
            <a:endParaRPr lang="en-US" altLang="zh-CN" sz="3600" b="1" dirty="0">
              <a:solidFill>
                <a:srgbClr val="0000FF"/>
              </a:solidFill>
              <a:latin typeface="楷体_GB2312" pitchFamily="49" charset="-122"/>
              <a:ea typeface="宋体" panose="02010600030101010101" pitchFamily="2" charset="-122"/>
            </a:endParaRPr>
          </a:p>
        </p:txBody>
      </p:sp>
      <p:pic>
        <p:nvPicPr>
          <p:cNvPr id="4101" name="Picture 12" descr="图片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2781300"/>
            <a:ext cx="8153400" cy="635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9469" name="Text Box 13"/>
          <p:cNvSpPr txBox="1"/>
          <p:nvPr/>
        </p:nvSpPr>
        <p:spPr>
          <a:xfrm>
            <a:off x="827088" y="1112838"/>
            <a:ext cx="7696200" cy="17399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zh-CN" altLang="en-US" sz="3600" b="1" dirty="0">
                <a:latin typeface="楷体_GB2312" pitchFamily="49" charset="-122"/>
                <a:ea typeface="楷体_GB2312" pitchFamily="49" charset="-122"/>
              </a:rPr>
              <a:t>    如果在某届世界乒乓球锦标赛女子单打比赛中，甲、乙两名中国选手进入最后决赛．那么，该项比赛的：</a:t>
            </a:r>
            <a:endParaRPr lang="en-US" altLang="zh-CN" sz="3600" b="1" dirty="0">
              <a:latin typeface="楷体_GB2312" pitchFamily="49" charset="-122"/>
              <a:ea typeface="楷体_GB2312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94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94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7" dur="80"/>
                                        <p:tgtEl>
                                          <p:spTgt spid="1946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8" dur="80"/>
                                        <p:tgtEl>
                                          <p:spTgt spid="1946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80"/>
                                        <p:tgtEl>
                                          <p:spTgt spid="1946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4" dur="80"/>
                                        <p:tgtEl>
                                          <p:spTgt spid="1946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5" dur="80"/>
                                        <p:tgtEl>
                                          <p:spTgt spid="1946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80"/>
                                        <p:tgtEl>
                                          <p:spTgt spid="1946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1" dur="80"/>
                                        <p:tgtEl>
                                          <p:spTgt spid="1946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2" dur="80"/>
                                        <p:tgtEl>
                                          <p:spTgt spid="1946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3" dur="80"/>
                                        <p:tgtEl>
                                          <p:spTgt spid="1946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61" grpId="0"/>
      <p:bldP spid="19465" grpId="0" animBg="1"/>
      <p:bldP spid="19466" grpId="0" animBg="1"/>
      <p:bldP spid="19467" grpId="0" animBg="1"/>
      <p:bldP spid="1946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7588" name="Text Box 4"/>
          <p:cNvSpPr txBox="1"/>
          <p:nvPr/>
        </p:nvSpPr>
        <p:spPr>
          <a:xfrm>
            <a:off x="836613" y="3579813"/>
            <a:ext cx="7696200" cy="6413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zh-CN" altLang="en-US" sz="3600" b="1" dirty="0">
                <a:latin typeface="楷体_GB2312" pitchFamily="49" charset="-122"/>
                <a:ea typeface="楷体_GB2312" pitchFamily="49" charset="-122"/>
              </a:rPr>
              <a:t>在猜扑克牌的游戏中：</a:t>
            </a:r>
            <a:endParaRPr lang="zh-CN" altLang="en-US" sz="3600" b="1" dirty="0"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67589" name="Text Box 5"/>
          <p:cNvSpPr txBox="1"/>
          <p:nvPr/>
        </p:nvSpPr>
        <p:spPr>
          <a:xfrm>
            <a:off x="779463" y="1347788"/>
            <a:ext cx="6400800" cy="17399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en-US" altLang="zh-CN" sz="3600" b="1" dirty="0">
                <a:latin typeface="楷体_GB2312" pitchFamily="49" charset="-122"/>
                <a:ea typeface="楷体_GB2312" pitchFamily="49" charset="-122"/>
              </a:rPr>
              <a:t>(1)</a:t>
            </a:r>
            <a:r>
              <a:rPr lang="zh-CN" altLang="en-US" sz="3600" b="1" dirty="0">
                <a:latin typeface="楷体_GB2312" pitchFamily="49" charset="-122"/>
                <a:ea typeface="楷体_GB2312" pitchFamily="49" charset="-122"/>
              </a:rPr>
              <a:t>冠军属于中国选手</a:t>
            </a:r>
            <a:r>
              <a:rPr lang="en-US" altLang="zh-CN" sz="3600" b="1" dirty="0">
                <a:latin typeface="楷体_GB2312" pitchFamily="49" charset="-122"/>
                <a:ea typeface="楷体_GB2312" pitchFamily="49" charset="-122"/>
              </a:rPr>
              <a:t>. </a:t>
            </a:r>
            <a:endParaRPr lang="en-US" altLang="zh-CN" sz="3600" b="1" dirty="0">
              <a:latin typeface="楷体_GB2312" pitchFamily="49" charset="-122"/>
              <a:ea typeface="楷体_GB2312" pitchFamily="49" charset="-122"/>
            </a:endParaRP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altLang="zh-CN" sz="3600" b="1" dirty="0">
                <a:latin typeface="楷体_GB2312" pitchFamily="49" charset="-122"/>
                <a:ea typeface="楷体_GB2312" pitchFamily="49" charset="-122"/>
              </a:rPr>
              <a:t>(2)</a:t>
            </a:r>
            <a:r>
              <a:rPr lang="zh-CN" altLang="en-US" sz="3600" b="1" dirty="0">
                <a:latin typeface="楷体_GB2312" pitchFamily="49" charset="-122"/>
                <a:ea typeface="楷体_GB2312" pitchFamily="49" charset="-122"/>
              </a:rPr>
              <a:t>冠军属于外国选手</a:t>
            </a:r>
            <a:r>
              <a:rPr lang="en-US" altLang="zh-CN" sz="3600" b="1" dirty="0">
                <a:latin typeface="楷体_GB2312" pitchFamily="49" charset="-122"/>
                <a:ea typeface="楷体_GB2312" pitchFamily="49" charset="-122"/>
              </a:rPr>
              <a:t>.</a:t>
            </a:r>
            <a:endParaRPr lang="en-US" altLang="zh-CN" sz="3600" b="1" dirty="0">
              <a:latin typeface="楷体_GB2312" pitchFamily="49" charset="-122"/>
              <a:ea typeface="楷体_GB2312" pitchFamily="49" charset="-122"/>
            </a:endParaRP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altLang="zh-CN" sz="3600" b="1" dirty="0">
                <a:latin typeface="楷体_GB2312" pitchFamily="49" charset="-122"/>
                <a:ea typeface="楷体_GB2312" pitchFamily="49" charset="-122"/>
              </a:rPr>
              <a:t>(3)</a:t>
            </a:r>
            <a:r>
              <a:rPr lang="zh-CN" altLang="en-US" sz="3600" b="1" dirty="0">
                <a:latin typeface="楷体_GB2312" pitchFamily="49" charset="-122"/>
                <a:ea typeface="楷体_GB2312" pitchFamily="49" charset="-122"/>
              </a:rPr>
              <a:t>冠军属于中国选手甲</a:t>
            </a:r>
            <a:r>
              <a:rPr lang="en-US" altLang="zh-CN" sz="3600" b="1" dirty="0">
                <a:latin typeface="楷体_GB2312" pitchFamily="49" charset="-122"/>
                <a:ea typeface="楷体_GB2312" pitchFamily="49" charset="-122"/>
              </a:rPr>
              <a:t>.</a:t>
            </a:r>
            <a:endParaRPr lang="en-US" altLang="zh-CN" sz="3600" b="1" dirty="0"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67593" name="Text Box 9"/>
          <p:cNvSpPr txBox="1"/>
          <p:nvPr/>
        </p:nvSpPr>
        <p:spPr>
          <a:xfrm>
            <a:off x="763588" y="5300663"/>
            <a:ext cx="7696200" cy="6413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en-US" altLang="zh-CN" sz="3600" b="1" dirty="0">
                <a:latin typeface="楷体_GB2312" pitchFamily="49" charset="-122"/>
                <a:ea typeface="楷体_GB2312" pitchFamily="49" charset="-122"/>
              </a:rPr>
              <a:t>(3)</a:t>
            </a:r>
            <a:r>
              <a:rPr lang="zh-CN" altLang="en-US" sz="3600" b="1" dirty="0">
                <a:latin typeface="楷体_GB2312" pitchFamily="49" charset="-122"/>
                <a:ea typeface="楷体_GB2312" pitchFamily="49" charset="-122"/>
              </a:rPr>
              <a:t>从四张</a:t>
            </a:r>
            <a:r>
              <a:rPr lang="en-US" altLang="zh-CN" sz="3600" b="1" dirty="0">
                <a:latin typeface="楷体_GB2312" pitchFamily="49" charset="-122"/>
                <a:ea typeface="楷体_GB2312" pitchFamily="49" charset="-122"/>
              </a:rPr>
              <a:t>2</a:t>
            </a:r>
            <a:r>
              <a:rPr lang="zh-CN" altLang="en-US" sz="3600" b="1" dirty="0">
                <a:latin typeface="楷体_GB2312" pitchFamily="49" charset="-122"/>
                <a:ea typeface="楷体_GB2312" pitchFamily="49" charset="-122"/>
              </a:rPr>
              <a:t>中抽出一张牌是红桃</a:t>
            </a:r>
            <a:r>
              <a:rPr lang="en-US" altLang="zh-CN" sz="3600" b="1" dirty="0">
                <a:latin typeface="楷体_GB2312" pitchFamily="49" charset="-122"/>
                <a:ea typeface="楷体_GB2312" pitchFamily="49" charset="-122"/>
              </a:rPr>
              <a:t>2.</a:t>
            </a:r>
            <a:endParaRPr lang="en-US" altLang="zh-CN" sz="3600" b="1" dirty="0"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67594" name="Text Box 10"/>
          <p:cNvSpPr txBox="1"/>
          <p:nvPr/>
        </p:nvSpPr>
        <p:spPr>
          <a:xfrm>
            <a:off x="763588" y="4724400"/>
            <a:ext cx="7696200" cy="6413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en-US" altLang="zh-CN" sz="3600" b="1" dirty="0">
                <a:latin typeface="楷体_GB2312" pitchFamily="49" charset="-122"/>
                <a:ea typeface="楷体_GB2312" pitchFamily="49" charset="-122"/>
              </a:rPr>
              <a:t>(2)</a:t>
            </a:r>
            <a:r>
              <a:rPr lang="zh-CN" altLang="en-US" sz="3600" b="1" dirty="0">
                <a:latin typeface="楷体_GB2312" pitchFamily="49" charset="-122"/>
                <a:ea typeface="楷体_GB2312" pitchFamily="49" charset="-122"/>
              </a:rPr>
              <a:t>从四张</a:t>
            </a:r>
            <a:r>
              <a:rPr lang="en-US" altLang="zh-CN" sz="3600" b="1" dirty="0">
                <a:latin typeface="楷体_GB2312" pitchFamily="49" charset="-122"/>
                <a:ea typeface="楷体_GB2312" pitchFamily="49" charset="-122"/>
              </a:rPr>
              <a:t>2</a:t>
            </a:r>
            <a:r>
              <a:rPr lang="zh-CN" altLang="en-US" sz="3600" b="1" dirty="0">
                <a:latin typeface="楷体_GB2312" pitchFamily="49" charset="-122"/>
                <a:ea typeface="楷体_GB2312" pitchFamily="49" charset="-122"/>
              </a:rPr>
              <a:t>中抽出一张牌是</a:t>
            </a:r>
            <a:r>
              <a:rPr lang="en-US" altLang="zh-CN" sz="3600" b="1" dirty="0">
                <a:latin typeface="楷体_GB2312" pitchFamily="49" charset="-122"/>
                <a:ea typeface="楷体_GB2312" pitchFamily="49" charset="-122"/>
              </a:rPr>
              <a:t>3.</a:t>
            </a:r>
            <a:endParaRPr lang="en-US" altLang="zh-CN" sz="3600" b="1" dirty="0"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67595" name="Text Box 11"/>
          <p:cNvSpPr txBox="1"/>
          <p:nvPr/>
        </p:nvSpPr>
        <p:spPr>
          <a:xfrm>
            <a:off x="755650" y="4149725"/>
            <a:ext cx="7696200" cy="6413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en-US" altLang="zh-CN" sz="3600" b="1" dirty="0">
                <a:latin typeface="楷体_GB2312" pitchFamily="49" charset="-122"/>
                <a:ea typeface="楷体_GB2312" pitchFamily="49" charset="-122"/>
              </a:rPr>
              <a:t>(1)</a:t>
            </a:r>
            <a:r>
              <a:rPr lang="zh-CN" altLang="en-US" sz="3600" b="1" dirty="0">
                <a:latin typeface="楷体_GB2312" pitchFamily="49" charset="-122"/>
                <a:ea typeface="楷体_GB2312" pitchFamily="49" charset="-122"/>
              </a:rPr>
              <a:t>从四张</a:t>
            </a:r>
            <a:r>
              <a:rPr lang="en-US" altLang="zh-CN" sz="3600" b="1" dirty="0">
                <a:latin typeface="楷体_GB2312" pitchFamily="49" charset="-122"/>
                <a:ea typeface="楷体_GB2312" pitchFamily="49" charset="-122"/>
              </a:rPr>
              <a:t>2</a:t>
            </a:r>
            <a:r>
              <a:rPr lang="zh-CN" altLang="en-US" sz="3600" b="1" dirty="0">
                <a:latin typeface="楷体_GB2312" pitchFamily="49" charset="-122"/>
                <a:ea typeface="楷体_GB2312" pitchFamily="49" charset="-122"/>
              </a:rPr>
              <a:t>中抽出一张牌是</a:t>
            </a:r>
            <a:r>
              <a:rPr lang="en-US" altLang="zh-CN" sz="3600" b="1" dirty="0">
                <a:latin typeface="楷体_GB2312" pitchFamily="49" charset="-122"/>
                <a:ea typeface="楷体_GB2312" pitchFamily="49" charset="-122"/>
              </a:rPr>
              <a:t>2.</a:t>
            </a:r>
            <a:endParaRPr lang="en-US" altLang="zh-CN" sz="3600" b="1" dirty="0"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67596" name="Text Box 12"/>
          <p:cNvSpPr txBox="1"/>
          <p:nvPr/>
        </p:nvSpPr>
        <p:spPr>
          <a:xfrm>
            <a:off x="684213" y="771525"/>
            <a:ext cx="9288462" cy="6413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zh-CN" altLang="en-US" sz="3600" b="1" dirty="0">
                <a:latin typeface="楷体_GB2312" pitchFamily="49" charset="-122"/>
                <a:ea typeface="楷体_GB2312" pitchFamily="49" charset="-122"/>
              </a:rPr>
              <a:t>在两名中国选手进入最后决赛的情况下：</a:t>
            </a:r>
            <a:endParaRPr lang="zh-CN" altLang="en-US" sz="3600" b="1" dirty="0"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67600" name="Text Box 16"/>
          <p:cNvSpPr txBox="1"/>
          <p:nvPr/>
        </p:nvSpPr>
        <p:spPr>
          <a:xfrm>
            <a:off x="755650" y="4149725"/>
            <a:ext cx="6119813" cy="641350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en-US" altLang="zh-CN" sz="3600" b="1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(1)</a:t>
            </a:r>
            <a:r>
              <a:rPr lang="zh-CN" altLang="en-US" sz="3600" b="1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从四张</a:t>
            </a:r>
            <a:r>
              <a:rPr lang="en-US" altLang="zh-CN" sz="3600" b="1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2</a:t>
            </a:r>
            <a:r>
              <a:rPr lang="zh-CN" altLang="en-US" sz="3600" b="1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中抽出一张牌是</a:t>
            </a:r>
            <a:r>
              <a:rPr lang="en-US" altLang="zh-CN" sz="3600" b="1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2.</a:t>
            </a:r>
            <a:endParaRPr lang="en-US" altLang="zh-CN" sz="3600" b="1" dirty="0">
              <a:solidFill>
                <a:srgbClr val="FF0000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67601" name="Rectangle 17"/>
          <p:cNvSpPr/>
          <p:nvPr/>
        </p:nvSpPr>
        <p:spPr>
          <a:xfrm>
            <a:off x="755650" y="1347788"/>
            <a:ext cx="4821238" cy="646112"/>
          </a:xfrm>
          <a:prstGeom prst="rect">
            <a:avLst/>
          </a:prstGeom>
          <a:solidFill>
            <a:schemeClr val="bg1"/>
          </a:solidFill>
          <a:ln w="19050">
            <a:noFill/>
          </a:ln>
        </p:spPr>
        <p:txBody>
          <a:bodyPr wrap="none" anchor="t">
            <a:spAutoFit/>
          </a:bodyPr>
          <a:p>
            <a:pPr algn="ctr"/>
            <a:r>
              <a:rPr lang="en-US" altLang="zh-CN" sz="3600" b="1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(1)</a:t>
            </a:r>
            <a:r>
              <a:rPr lang="zh-CN" altLang="en-US" sz="3600" b="1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冠军属于中国选手</a:t>
            </a:r>
            <a:r>
              <a:rPr lang="en-US" altLang="zh-CN" sz="3600" b="1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.</a:t>
            </a:r>
            <a:endParaRPr lang="zh-CN" altLang="en-US" sz="3600" b="1" dirty="0">
              <a:solidFill>
                <a:srgbClr val="FF0000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67602" name="Text Box 18"/>
          <p:cNvSpPr txBox="1"/>
          <p:nvPr/>
        </p:nvSpPr>
        <p:spPr>
          <a:xfrm>
            <a:off x="763588" y="4724400"/>
            <a:ext cx="6184900" cy="6413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en-US" altLang="zh-CN" sz="3600" b="1" dirty="0">
                <a:solidFill>
                  <a:srgbClr val="CC3300"/>
                </a:solidFill>
                <a:latin typeface="楷体_GB2312" pitchFamily="49" charset="-122"/>
                <a:ea typeface="楷体_GB2312" pitchFamily="49" charset="-122"/>
              </a:rPr>
              <a:t>(2)</a:t>
            </a:r>
            <a:r>
              <a:rPr lang="zh-CN" altLang="en-US" sz="3600" b="1" dirty="0">
                <a:solidFill>
                  <a:srgbClr val="CC3300"/>
                </a:solidFill>
                <a:latin typeface="楷体_GB2312" pitchFamily="49" charset="-122"/>
                <a:ea typeface="楷体_GB2312" pitchFamily="49" charset="-122"/>
              </a:rPr>
              <a:t>从四张</a:t>
            </a:r>
            <a:r>
              <a:rPr lang="en-US" altLang="zh-CN" sz="3600" b="1" dirty="0">
                <a:solidFill>
                  <a:srgbClr val="CC3300"/>
                </a:solidFill>
                <a:latin typeface="楷体_GB2312" pitchFamily="49" charset="-122"/>
                <a:ea typeface="楷体_GB2312" pitchFamily="49" charset="-122"/>
              </a:rPr>
              <a:t>2</a:t>
            </a:r>
            <a:r>
              <a:rPr lang="zh-CN" altLang="en-US" sz="3600" b="1" dirty="0">
                <a:solidFill>
                  <a:srgbClr val="CC3300"/>
                </a:solidFill>
                <a:latin typeface="楷体_GB2312" pitchFamily="49" charset="-122"/>
                <a:ea typeface="楷体_GB2312" pitchFamily="49" charset="-122"/>
              </a:rPr>
              <a:t>中抽出一张牌是</a:t>
            </a:r>
            <a:r>
              <a:rPr lang="en-US" altLang="zh-CN" sz="3600" b="1" dirty="0">
                <a:solidFill>
                  <a:srgbClr val="CC3300"/>
                </a:solidFill>
                <a:latin typeface="楷体_GB2312" pitchFamily="49" charset="-122"/>
                <a:ea typeface="楷体_GB2312" pitchFamily="49" charset="-122"/>
              </a:rPr>
              <a:t>3.</a:t>
            </a:r>
            <a:endParaRPr lang="en-US" altLang="zh-CN" sz="3600" b="1" dirty="0">
              <a:solidFill>
                <a:srgbClr val="CC3300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67603" name="Rectangle 19"/>
          <p:cNvSpPr/>
          <p:nvPr/>
        </p:nvSpPr>
        <p:spPr>
          <a:xfrm>
            <a:off x="773113" y="1901825"/>
            <a:ext cx="4775200" cy="641350"/>
          </a:xfrm>
          <a:prstGeom prst="rect">
            <a:avLst/>
          </a:prstGeom>
          <a:solidFill>
            <a:schemeClr val="bg1"/>
          </a:solidFill>
          <a:ln w="19050">
            <a:noFill/>
          </a:ln>
        </p:spPr>
        <p:txBody>
          <a:bodyPr wrap="none" anchor="t">
            <a:spAutoFit/>
          </a:bodyPr>
          <a:p>
            <a:pPr algn="ctr"/>
            <a:r>
              <a:rPr lang="en-US" altLang="zh-CN" sz="3600" b="1" dirty="0">
                <a:solidFill>
                  <a:srgbClr val="CC3300"/>
                </a:solidFill>
                <a:latin typeface="楷体_GB2312" pitchFamily="49" charset="-122"/>
                <a:ea typeface="楷体_GB2312" pitchFamily="49" charset="-122"/>
              </a:rPr>
              <a:t>(2)</a:t>
            </a:r>
            <a:r>
              <a:rPr lang="zh-CN" altLang="en-US" sz="3600" b="1" dirty="0">
                <a:solidFill>
                  <a:srgbClr val="CC3300"/>
                </a:solidFill>
                <a:latin typeface="楷体_GB2312" pitchFamily="49" charset="-122"/>
                <a:ea typeface="楷体_GB2312" pitchFamily="49" charset="-122"/>
              </a:rPr>
              <a:t>冠军属于外国选手</a:t>
            </a:r>
            <a:r>
              <a:rPr lang="en-US" altLang="zh-CN" sz="3600" b="1" dirty="0">
                <a:solidFill>
                  <a:srgbClr val="CC3300"/>
                </a:solidFill>
                <a:latin typeface="楷体_GB2312" pitchFamily="49" charset="-122"/>
                <a:ea typeface="楷体_GB2312" pitchFamily="49" charset="-122"/>
              </a:rPr>
              <a:t>.</a:t>
            </a:r>
            <a:endParaRPr lang="zh-CN" altLang="en-US" sz="3600" b="1" dirty="0">
              <a:solidFill>
                <a:srgbClr val="CC3300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67604" name="Text Box 20"/>
          <p:cNvSpPr txBox="1"/>
          <p:nvPr/>
        </p:nvSpPr>
        <p:spPr>
          <a:xfrm>
            <a:off x="763588" y="5300663"/>
            <a:ext cx="6977062" cy="6413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en-US" altLang="zh-CN" sz="3600" b="1" dirty="0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</a:rPr>
              <a:t>(3)</a:t>
            </a:r>
            <a:r>
              <a:rPr lang="zh-CN" altLang="en-US" sz="3600" b="1" dirty="0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</a:rPr>
              <a:t>从四张</a:t>
            </a:r>
            <a:r>
              <a:rPr lang="en-US" altLang="zh-CN" sz="3600" b="1" dirty="0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</a:rPr>
              <a:t>2</a:t>
            </a:r>
            <a:r>
              <a:rPr lang="zh-CN" altLang="en-US" sz="3600" b="1" dirty="0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</a:rPr>
              <a:t>中抽出一张牌是红桃</a:t>
            </a:r>
            <a:r>
              <a:rPr lang="en-US" altLang="zh-CN" sz="3600" b="1" dirty="0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</a:rPr>
              <a:t>2.</a:t>
            </a:r>
            <a:endParaRPr lang="en-US" altLang="zh-CN" sz="3600" b="1" dirty="0">
              <a:solidFill>
                <a:srgbClr val="0000FF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67605" name="Rectangle 21"/>
          <p:cNvSpPr/>
          <p:nvPr/>
        </p:nvSpPr>
        <p:spPr>
          <a:xfrm>
            <a:off x="777875" y="2449513"/>
            <a:ext cx="5233988" cy="641350"/>
          </a:xfrm>
          <a:prstGeom prst="rect">
            <a:avLst/>
          </a:prstGeom>
          <a:solidFill>
            <a:schemeClr val="bg1"/>
          </a:solidFill>
          <a:ln w="19050">
            <a:noFill/>
          </a:ln>
        </p:spPr>
        <p:txBody>
          <a:bodyPr wrap="none" anchor="t">
            <a:spAutoFit/>
          </a:bodyPr>
          <a:p>
            <a:pPr algn="ctr"/>
            <a:r>
              <a:rPr lang="en-US" altLang="zh-CN" sz="3600" b="1" dirty="0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</a:rPr>
              <a:t>(3)</a:t>
            </a:r>
            <a:r>
              <a:rPr lang="zh-CN" altLang="en-US" sz="3600" b="1" dirty="0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</a:rPr>
              <a:t>冠军属于中国选手甲</a:t>
            </a:r>
            <a:r>
              <a:rPr lang="en-US" altLang="zh-CN" sz="3600" b="1" dirty="0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</a:rPr>
              <a:t>.</a:t>
            </a:r>
            <a:endParaRPr lang="zh-CN" altLang="en-US" sz="3600" b="1" dirty="0">
              <a:solidFill>
                <a:srgbClr val="0000FF"/>
              </a:solidFill>
              <a:latin typeface="楷体_GB2312" pitchFamily="49" charset="-122"/>
              <a:ea typeface="楷体_GB2312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75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500"/>
                                        <p:tgtEl>
                                          <p:spTgt spid="675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675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675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675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675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6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676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6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676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676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588" grpId="0"/>
      <p:bldP spid="67589" grpId="0"/>
      <p:bldP spid="67593" grpId="0"/>
      <p:bldP spid="67594" grpId="0"/>
      <p:bldP spid="67595" grpId="0"/>
      <p:bldP spid="67596" grpId="0"/>
      <p:bldP spid="67600" grpId="0" animBg="1"/>
      <p:bldP spid="67601" grpId="0" animBg="1"/>
      <p:bldP spid="67602" grpId="0"/>
      <p:bldP spid="67603" grpId="0" animBg="1"/>
      <p:bldP spid="67604" grpId="0"/>
      <p:bldP spid="6760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8436" name="Text Box 4"/>
          <p:cNvSpPr txBox="1"/>
          <p:nvPr/>
        </p:nvSpPr>
        <p:spPr>
          <a:xfrm>
            <a:off x="152400" y="981075"/>
            <a:ext cx="8458200" cy="119062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zh-CN" altLang="en-US" sz="3600" b="1" dirty="0">
                <a:solidFill>
                  <a:srgbClr val="003399"/>
                </a:solidFill>
                <a:latin typeface="Times New Roman" panose="02020603050405020304" pitchFamily="18" charset="0"/>
                <a:ea typeface="隶书" pitchFamily="49" charset="-122"/>
              </a:rPr>
              <a:t>   　 在一定条件下</a:t>
            </a:r>
            <a:r>
              <a:rPr lang="zh-CN" altLang="en-US" sz="3600" b="1" dirty="0">
                <a:solidFill>
                  <a:srgbClr val="003399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，</a:t>
            </a:r>
            <a:r>
              <a:rPr lang="zh-CN" altLang="en-US" sz="3600" b="1" dirty="0">
                <a:latin typeface="Times New Roman" panose="02020603050405020304" pitchFamily="18" charset="0"/>
                <a:ea typeface="隶书" pitchFamily="49" charset="-122"/>
              </a:rPr>
              <a:t>有些事情我们事先能肯定它一定会发生，这样的事情是</a:t>
            </a:r>
            <a:endParaRPr lang="zh-CN" altLang="en-US" sz="3600" b="1" dirty="0">
              <a:latin typeface="Times New Roman" panose="02020603050405020304" pitchFamily="18" charset="0"/>
              <a:ea typeface="隶书" pitchFamily="49" charset="-122"/>
            </a:endParaRPr>
          </a:p>
        </p:txBody>
      </p:sp>
      <p:sp>
        <p:nvSpPr>
          <p:cNvPr id="18439" name="Text Box 7"/>
          <p:cNvSpPr txBox="1"/>
          <p:nvPr/>
        </p:nvSpPr>
        <p:spPr>
          <a:xfrm>
            <a:off x="6975475" y="1557338"/>
            <a:ext cx="2133600" cy="64135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sz="3600" b="1" dirty="0">
                <a:solidFill>
                  <a:srgbClr val="CC0000"/>
                </a:solidFill>
                <a:latin typeface="Times New Roman" panose="02020603050405020304" pitchFamily="18" charset="0"/>
                <a:ea typeface="隶书" pitchFamily="49" charset="-122"/>
              </a:rPr>
              <a:t>必然事件</a:t>
            </a:r>
            <a:r>
              <a:rPr lang="en-US" altLang="zh-CN" sz="3600" b="1" dirty="0">
                <a:latin typeface="Times New Roman" panose="02020603050405020304" pitchFamily="18" charset="0"/>
                <a:ea typeface="隶书" pitchFamily="49" charset="-122"/>
              </a:rPr>
              <a:t>.</a:t>
            </a:r>
            <a:endParaRPr lang="en-US" altLang="zh-CN" sz="3600" b="1" dirty="0">
              <a:latin typeface="Times New Roman" panose="02020603050405020304" pitchFamily="18" charset="0"/>
              <a:ea typeface="隶书" pitchFamily="49" charset="-122"/>
            </a:endParaRPr>
          </a:p>
        </p:txBody>
      </p:sp>
      <p:sp>
        <p:nvSpPr>
          <p:cNvPr id="18440" name="Text Box 8"/>
          <p:cNvSpPr txBox="1"/>
          <p:nvPr/>
        </p:nvSpPr>
        <p:spPr>
          <a:xfrm>
            <a:off x="179388" y="2060575"/>
            <a:ext cx="8583612" cy="17399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zh-CN" altLang="en-US" sz="3600" b="1" dirty="0">
                <a:latin typeface="Times New Roman" panose="02020603050405020304" pitchFamily="18" charset="0"/>
                <a:ea typeface="宋体" panose="02010600030101010101" pitchFamily="2" charset="-122"/>
              </a:rPr>
              <a:t>  　  </a:t>
            </a:r>
            <a:r>
              <a:rPr lang="zh-CN" altLang="en-US" sz="3600" b="1" dirty="0">
                <a:solidFill>
                  <a:schemeClr val="accent2"/>
                </a:solidFill>
                <a:latin typeface="Times New Roman" panose="02020603050405020304" pitchFamily="18" charset="0"/>
                <a:ea typeface="隶书" pitchFamily="49" charset="-122"/>
              </a:rPr>
              <a:t>在一定条件下，</a:t>
            </a:r>
            <a:r>
              <a:rPr lang="zh-CN" altLang="en-US" sz="3600" b="1" dirty="0">
                <a:latin typeface="Times New Roman" panose="02020603050405020304" pitchFamily="18" charset="0"/>
                <a:ea typeface="隶书" pitchFamily="49" charset="-122"/>
              </a:rPr>
              <a:t>有些事情我们事先能肯定它一定不会发生，这样的事情是</a:t>
            </a:r>
            <a:r>
              <a:rPr lang="zh-CN" altLang="en-US" sz="3600" b="1" dirty="0">
                <a:solidFill>
                  <a:srgbClr val="CC0000"/>
                </a:solidFill>
                <a:latin typeface="Times New Roman" panose="02020603050405020304" pitchFamily="18" charset="0"/>
                <a:ea typeface="隶书" pitchFamily="49" charset="-122"/>
              </a:rPr>
              <a:t>不可能事件</a:t>
            </a:r>
            <a:r>
              <a:rPr lang="en-US" altLang="zh-CN" sz="3600" b="1" dirty="0">
                <a:latin typeface="Times New Roman" panose="02020603050405020304" pitchFamily="18" charset="0"/>
                <a:ea typeface="隶书" pitchFamily="49" charset="-122"/>
              </a:rPr>
              <a:t>.</a:t>
            </a:r>
            <a:endParaRPr lang="en-US" altLang="zh-CN" sz="3600" b="1" dirty="0">
              <a:latin typeface="Times New Roman" panose="02020603050405020304" pitchFamily="18" charset="0"/>
              <a:ea typeface="隶书" pitchFamily="49" charset="-122"/>
            </a:endParaRPr>
          </a:p>
        </p:txBody>
      </p:sp>
      <p:sp>
        <p:nvSpPr>
          <p:cNvPr id="18441" name="Text Box 9"/>
          <p:cNvSpPr txBox="1"/>
          <p:nvPr/>
        </p:nvSpPr>
        <p:spPr>
          <a:xfrm>
            <a:off x="152400" y="4365625"/>
            <a:ext cx="9028113" cy="12001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zh-CN" altLang="en-US" sz="3600" b="1" dirty="0">
                <a:latin typeface="Times New Roman" panose="02020603050405020304" pitchFamily="18" charset="0"/>
                <a:ea typeface="宋体" panose="02010600030101010101" pitchFamily="2" charset="-122"/>
              </a:rPr>
              <a:t>       </a:t>
            </a:r>
            <a:r>
              <a:rPr lang="zh-CN" altLang="en-US" sz="3600" b="1" dirty="0">
                <a:solidFill>
                  <a:schemeClr val="accent2"/>
                </a:solidFill>
                <a:latin typeface="Times New Roman" panose="02020603050405020304" pitchFamily="18" charset="0"/>
                <a:ea typeface="隶书" pitchFamily="49" charset="-122"/>
              </a:rPr>
              <a:t>在一定条件下，</a:t>
            </a:r>
            <a:r>
              <a:rPr lang="zh-CN" altLang="en-US" sz="3600" b="1" dirty="0">
                <a:latin typeface="Times New Roman" panose="02020603050405020304" pitchFamily="18" charset="0"/>
                <a:ea typeface="隶书" pitchFamily="49" charset="-122"/>
              </a:rPr>
              <a:t>很多事情我们事先无法确定它会不会发生，这样的事情是</a:t>
            </a:r>
            <a:r>
              <a:rPr lang="zh-CN" altLang="en-US" sz="3600" b="1" dirty="0">
                <a:solidFill>
                  <a:srgbClr val="CC0000"/>
                </a:solidFill>
                <a:latin typeface="Times New Roman" panose="02020603050405020304" pitchFamily="18" charset="0"/>
                <a:ea typeface="隶书" pitchFamily="49" charset="-122"/>
              </a:rPr>
              <a:t>随机事件</a:t>
            </a:r>
            <a:r>
              <a:rPr lang="en-US" altLang="zh-CN" sz="3600" b="1" dirty="0">
                <a:latin typeface="Times New Roman" panose="02020603050405020304" pitchFamily="18" charset="0"/>
                <a:ea typeface="隶书" pitchFamily="49" charset="-122"/>
              </a:rPr>
              <a:t>.</a:t>
            </a:r>
            <a:endParaRPr lang="en-US" altLang="zh-CN" sz="3600" b="1" dirty="0">
              <a:latin typeface="Times New Roman" panose="02020603050405020304" pitchFamily="18" charset="0"/>
              <a:ea typeface="隶书" pitchFamily="49" charset="-122"/>
            </a:endParaRPr>
          </a:p>
        </p:txBody>
      </p:sp>
      <p:sp>
        <p:nvSpPr>
          <p:cNvPr id="18442" name="Text Box 10"/>
          <p:cNvSpPr txBox="1"/>
          <p:nvPr/>
        </p:nvSpPr>
        <p:spPr>
          <a:xfrm>
            <a:off x="650875" y="3789363"/>
            <a:ext cx="8458200" cy="6413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zh-CN" altLang="en-US" sz="3600" b="1" dirty="0">
                <a:latin typeface="Times New Roman" panose="02020603050405020304" pitchFamily="18" charset="0"/>
                <a:ea typeface="宋体" panose="02010600030101010101" pitchFamily="2" charset="-122"/>
              </a:rPr>
              <a:t>   </a:t>
            </a:r>
            <a:r>
              <a:rPr lang="zh-CN" altLang="en-US" sz="3600" b="1" dirty="0">
                <a:solidFill>
                  <a:schemeClr val="accent2"/>
                </a:solidFill>
                <a:latin typeface="Times New Roman" panose="02020603050405020304" pitchFamily="18" charset="0"/>
                <a:ea typeface="隶书" pitchFamily="49" charset="-122"/>
              </a:rPr>
              <a:t> </a:t>
            </a:r>
            <a:r>
              <a:rPr lang="zh-CN" altLang="en-US" sz="3600" b="1" u="sng" dirty="0">
                <a:solidFill>
                  <a:srgbClr val="CC3300"/>
                </a:solidFill>
                <a:latin typeface="Times New Roman" panose="02020603050405020304" pitchFamily="18" charset="0"/>
                <a:ea typeface="隶书" pitchFamily="49" charset="-122"/>
              </a:rPr>
              <a:t>必然事件、不可能事件</a:t>
            </a:r>
            <a:r>
              <a:rPr lang="zh-CN" altLang="en-US" sz="3600" b="1" u="sng" dirty="0">
                <a:latin typeface="Times New Roman" panose="02020603050405020304" pitchFamily="18" charset="0"/>
                <a:ea typeface="隶书" pitchFamily="49" charset="-122"/>
              </a:rPr>
              <a:t>都是</a:t>
            </a:r>
            <a:r>
              <a:rPr lang="zh-CN" altLang="en-US" sz="3600" b="1" u="sng" dirty="0">
                <a:solidFill>
                  <a:srgbClr val="CC3300"/>
                </a:solidFill>
                <a:latin typeface="Times New Roman" panose="02020603050405020304" pitchFamily="18" charset="0"/>
                <a:ea typeface="隶书" pitchFamily="49" charset="-122"/>
              </a:rPr>
              <a:t>确定事件</a:t>
            </a:r>
            <a:r>
              <a:rPr lang="en-US" altLang="zh-CN" sz="3600" b="1" u="sng" dirty="0">
                <a:solidFill>
                  <a:srgbClr val="CC3300"/>
                </a:solidFill>
                <a:latin typeface="Times New Roman" panose="02020603050405020304" pitchFamily="18" charset="0"/>
                <a:ea typeface="隶书" pitchFamily="49" charset="-122"/>
              </a:rPr>
              <a:t>.</a:t>
            </a:r>
            <a:endParaRPr lang="en-US" altLang="zh-CN" sz="3600" b="1" u="sng" dirty="0">
              <a:solidFill>
                <a:srgbClr val="CC3300"/>
              </a:solidFill>
              <a:latin typeface="Times New Roman" panose="02020603050405020304" pitchFamily="18" charset="0"/>
              <a:ea typeface="隶书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84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4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2" dur="500"/>
                                        <p:tgtEl>
                                          <p:spTgt spid="184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84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84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184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6" grpId="0"/>
      <p:bldP spid="18439" grpId="0"/>
      <p:bldP spid="18440" grpId="0"/>
      <p:bldP spid="18441" grpId="0"/>
      <p:bldP spid="18442" grpId="0"/>
      <p:bldP spid="18442" grpId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7169" name="Text Box 2"/>
          <p:cNvSpPr txBox="1"/>
          <p:nvPr/>
        </p:nvSpPr>
        <p:spPr>
          <a:xfrm>
            <a:off x="0" y="228600"/>
            <a:ext cx="2592388" cy="4572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endParaRPr lang="zh-CN" altLang="en-US" sz="2400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26627" name="Text Box 3"/>
          <p:cNvSpPr txBox="1"/>
          <p:nvPr/>
        </p:nvSpPr>
        <p:spPr>
          <a:xfrm>
            <a:off x="755650" y="1808163"/>
            <a:ext cx="8137525" cy="10985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en-US" sz="6600" b="1" dirty="0">
                <a:solidFill>
                  <a:srgbClr val="FF33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确定事件与随机事件</a:t>
            </a:r>
            <a:endParaRPr lang="zh-CN" altLang="en-US" sz="6600" b="1" dirty="0">
              <a:solidFill>
                <a:srgbClr val="FF3300"/>
              </a:solidFill>
              <a:latin typeface="Times New Roman" panose="02020603050405020304" pitchFamily="18" charset="0"/>
              <a:ea typeface="黑体" panose="02010609060101010101" pitchFamily="2" charset="-122"/>
            </a:endParaRPr>
          </a:p>
        </p:txBody>
      </p:sp>
      <p:sp>
        <p:nvSpPr>
          <p:cNvPr id="26628" name="Text Box 4"/>
          <p:cNvSpPr txBox="1"/>
          <p:nvPr/>
        </p:nvSpPr>
        <p:spPr>
          <a:xfrm>
            <a:off x="323850" y="3284538"/>
            <a:ext cx="8785225" cy="823912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en-US" altLang="zh-CN" sz="4400" b="1" dirty="0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Certain</a:t>
            </a:r>
            <a:r>
              <a:rPr lang="en-US" altLang="zh-CN" sz="4400" b="1" dirty="0">
                <a:latin typeface="Times New Roman" panose="02020603050405020304" pitchFamily="18" charset="0"/>
                <a:ea typeface="宋体" panose="02010600030101010101" pitchFamily="2" charset="-122"/>
              </a:rPr>
              <a:t> </a:t>
            </a:r>
            <a:r>
              <a:rPr lang="en-US" altLang="zh-CN" sz="4400" b="1" dirty="0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event  </a:t>
            </a:r>
            <a:r>
              <a:rPr lang="en-US" altLang="zh-CN" sz="4800" b="1" dirty="0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and  random event</a:t>
            </a:r>
            <a:endParaRPr lang="en-US" altLang="zh-CN" sz="4800" b="1" dirty="0">
              <a:solidFill>
                <a:srgbClr val="0000FF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66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66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66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7" grpId="0"/>
      <p:bldP spid="2662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7412" name="Text Box 4"/>
          <p:cNvSpPr txBox="1"/>
          <p:nvPr/>
        </p:nvSpPr>
        <p:spPr>
          <a:xfrm>
            <a:off x="827088" y="692150"/>
            <a:ext cx="7696200" cy="17399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zh-CN" altLang="en-US" sz="3600" b="1" dirty="0">
                <a:latin typeface="楷体_GB2312" pitchFamily="49" charset="-122"/>
                <a:ea typeface="楷体_GB2312" pitchFamily="49" charset="-122"/>
              </a:rPr>
              <a:t>    如果在某届世界乒乓球锦标赛女子单打比赛中</a:t>
            </a:r>
            <a:r>
              <a:rPr lang="en-US" altLang="zh-CN" sz="3600" b="1" dirty="0">
                <a:latin typeface="楷体_GB2312" pitchFamily="49" charset="-122"/>
                <a:ea typeface="楷体_GB2312" pitchFamily="49" charset="-122"/>
              </a:rPr>
              <a:t>,</a:t>
            </a:r>
            <a:r>
              <a:rPr lang="zh-CN" altLang="en-US" sz="3600" b="1" dirty="0">
                <a:latin typeface="楷体_GB2312" pitchFamily="49" charset="-122"/>
                <a:ea typeface="楷体_GB2312" pitchFamily="49" charset="-122"/>
              </a:rPr>
              <a:t>甲、乙两名中国选手进入最后决赛</a:t>
            </a:r>
            <a:r>
              <a:rPr lang="en-US" altLang="zh-CN" sz="3600" b="1" dirty="0">
                <a:latin typeface="楷体_GB2312" pitchFamily="49" charset="-122"/>
                <a:ea typeface="楷体_GB2312" pitchFamily="49" charset="-122"/>
              </a:rPr>
              <a:t>.</a:t>
            </a:r>
            <a:r>
              <a:rPr lang="zh-CN" altLang="en-US" sz="3600" b="1" dirty="0">
                <a:latin typeface="楷体_GB2312" pitchFamily="49" charset="-122"/>
                <a:ea typeface="楷体_GB2312" pitchFamily="49" charset="-122"/>
              </a:rPr>
              <a:t>那么</a:t>
            </a:r>
            <a:r>
              <a:rPr lang="en-US" altLang="zh-CN" sz="3600" b="1" dirty="0">
                <a:latin typeface="楷体_GB2312" pitchFamily="49" charset="-122"/>
                <a:ea typeface="楷体_GB2312" pitchFamily="49" charset="-122"/>
              </a:rPr>
              <a:t>,</a:t>
            </a:r>
            <a:r>
              <a:rPr lang="zh-CN" altLang="en-US" sz="3600" b="1" dirty="0">
                <a:latin typeface="楷体_GB2312" pitchFamily="49" charset="-122"/>
                <a:ea typeface="楷体_GB2312" pitchFamily="49" charset="-122"/>
              </a:rPr>
              <a:t>该项比赛的</a:t>
            </a:r>
            <a:r>
              <a:rPr lang="en-US" altLang="zh-CN" sz="3600" b="1" dirty="0">
                <a:latin typeface="楷体_GB2312" pitchFamily="49" charset="-122"/>
                <a:ea typeface="楷体_GB2312" pitchFamily="49" charset="-122"/>
              </a:rPr>
              <a:t>:</a:t>
            </a:r>
            <a:endParaRPr lang="en-US" altLang="zh-CN" sz="3600" b="1" dirty="0"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17413" name="Text Box 5"/>
          <p:cNvSpPr txBox="1"/>
          <p:nvPr/>
        </p:nvSpPr>
        <p:spPr>
          <a:xfrm>
            <a:off x="1771650" y="2781300"/>
            <a:ext cx="6400800" cy="6413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en-US" altLang="zh-CN" sz="3600" b="1" dirty="0">
                <a:latin typeface="楷体_GB2312" pitchFamily="49" charset="-122"/>
                <a:ea typeface="楷体_GB2312" pitchFamily="49" charset="-122"/>
              </a:rPr>
              <a:t>(1)</a:t>
            </a:r>
            <a:r>
              <a:rPr lang="zh-CN" altLang="en-US" sz="3600" b="1" dirty="0">
                <a:latin typeface="宋体" panose="02010600030101010101" pitchFamily="2" charset="-122"/>
                <a:ea typeface="宋体" panose="02010600030101010101" pitchFamily="2" charset="-122"/>
              </a:rPr>
              <a:t>“</a:t>
            </a:r>
            <a:r>
              <a:rPr lang="zh-CN" altLang="en-US" sz="3600" b="1" dirty="0">
                <a:latin typeface="楷体_GB2312" pitchFamily="49" charset="-122"/>
                <a:ea typeface="楷体_GB2312" pitchFamily="49" charset="-122"/>
              </a:rPr>
              <a:t>冠军属于中国选手</a:t>
            </a:r>
            <a:r>
              <a:rPr lang="en-US" altLang="zh-CN" sz="3600" b="1" dirty="0">
                <a:latin typeface="楷体_GB2312" pitchFamily="49" charset="-122"/>
                <a:ea typeface="楷体_GB2312" pitchFamily="49" charset="-122"/>
              </a:rPr>
              <a:t>.</a:t>
            </a:r>
            <a:r>
              <a:rPr lang="en-US" altLang="zh-CN" sz="3600" b="1" dirty="0">
                <a:latin typeface="宋体" panose="02010600030101010101" pitchFamily="2" charset="-122"/>
                <a:ea typeface="宋体" panose="02010600030101010101" pitchFamily="2" charset="-122"/>
              </a:rPr>
              <a:t>” </a:t>
            </a:r>
            <a:r>
              <a:rPr lang="en-US" altLang="zh-CN" sz="3600" b="1" dirty="0">
                <a:latin typeface="楷体_GB2312" pitchFamily="49" charset="-122"/>
                <a:ea typeface="楷体_GB2312" pitchFamily="49" charset="-122"/>
              </a:rPr>
              <a:t>  </a:t>
            </a:r>
            <a:endParaRPr lang="en-US" altLang="zh-CN" sz="3600" b="1" dirty="0">
              <a:latin typeface="楷体_GB2312" pitchFamily="49" charset="-122"/>
              <a:ea typeface="楷体_GB2312" pitchFamily="49" charset="-122"/>
            </a:endParaRPr>
          </a:p>
        </p:txBody>
      </p:sp>
      <p:pic>
        <p:nvPicPr>
          <p:cNvPr id="8195" name="Picture 12" descr="图片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2133600"/>
            <a:ext cx="8153400" cy="635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7424" name="Text Box 16"/>
          <p:cNvSpPr txBox="1"/>
          <p:nvPr/>
        </p:nvSpPr>
        <p:spPr>
          <a:xfrm>
            <a:off x="2654300" y="3286125"/>
            <a:ext cx="4365625" cy="579438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zh-CN" altLang="en-US" sz="3200" b="1" dirty="0">
                <a:solidFill>
                  <a:srgbClr val="FF3300"/>
                </a:solidFill>
                <a:latin typeface="华文隶书" pitchFamily="2" charset="-122"/>
                <a:ea typeface="华文隶书" pitchFamily="2" charset="-122"/>
              </a:rPr>
              <a:t>确定事件（必然事件）</a:t>
            </a:r>
            <a:endParaRPr lang="zh-CN" altLang="en-US" sz="4400" b="1" dirty="0">
              <a:latin typeface="华文隶书" pitchFamily="2" charset="-122"/>
              <a:ea typeface="华文隶书" pitchFamily="2" charset="-122"/>
            </a:endParaRPr>
          </a:p>
        </p:txBody>
      </p:sp>
      <p:sp>
        <p:nvSpPr>
          <p:cNvPr id="17425" name="Text Box 17"/>
          <p:cNvSpPr txBox="1"/>
          <p:nvPr/>
        </p:nvSpPr>
        <p:spPr>
          <a:xfrm>
            <a:off x="2655888" y="4437063"/>
            <a:ext cx="4868862" cy="579437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zh-CN" altLang="en-US" sz="3200" b="1" dirty="0">
                <a:solidFill>
                  <a:srgbClr val="FF3300"/>
                </a:solidFill>
                <a:latin typeface="华文隶书" pitchFamily="2" charset="-122"/>
                <a:ea typeface="华文隶书" pitchFamily="2" charset="-122"/>
              </a:rPr>
              <a:t>确定事件（不可能事件）</a:t>
            </a:r>
            <a:endParaRPr lang="zh-CN" altLang="en-US" sz="4400" b="1" dirty="0">
              <a:latin typeface="华文隶书" pitchFamily="2" charset="-122"/>
              <a:ea typeface="华文隶书" pitchFamily="2" charset="-122"/>
            </a:endParaRPr>
          </a:p>
        </p:txBody>
      </p:sp>
      <p:sp>
        <p:nvSpPr>
          <p:cNvPr id="17426" name="Text Box 18"/>
          <p:cNvSpPr txBox="1"/>
          <p:nvPr/>
        </p:nvSpPr>
        <p:spPr>
          <a:xfrm>
            <a:off x="2698750" y="5518150"/>
            <a:ext cx="2089150" cy="579438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zh-CN" altLang="en-US" sz="3200" b="1" dirty="0">
                <a:solidFill>
                  <a:srgbClr val="FF3300"/>
                </a:solidFill>
                <a:latin typeface="Times New Roman" panose="02020603050405020304" pitchFamily="18" charset="0"/>
                <a:ea typeface="华文隶书" pitchFamily="2" charset="-122"/>
              </a:rPr>
              <a:t>随机事件</a:t>
            </a:r>
            <a:endParaRPr lang="zh-CN" altLang="en-US" sz="4400" b="1" dirty="0">
              <a:solidFill>
                <a:srgbClr val="FF33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7429" name="Text Box 21"/>
          <p:cNvSpPr txBox="1"/>
          <p:nvPr/>
        </p:nvSpPr>
        <p:spPr>
          <a:xfrm>
            <a:off x="1763713" y="3860800"/>
            <a:ext cx="6400800" cy="6413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en-US" altLang="zh-CN" sz="3600" b="1" dirty="0">
                <a:latin typeface="楷体_GB2312" pitchFamily="49" charset="-122"/>
                <a:ea typeface="楷体_GB2312" pitchFamily="49" charset="-122"/>
              </a:rPr>
              <a:t>(2)</a:t>
            </a:r>
            <a:r>
              <a:rPr lang="zh-CN" altLang="en-US" sz="3600" b="1" dirty="0">
                <a:latin typeface="宋体" panose="02010600030101010101" pitchFamily="2" charset="-122"/>
                <a:ea typeface="宋体" panose="02010600030101010101" pitchFamily="2" charset="-122"/>
              </a:rPr>
              <a:t>“</a:t>
            </a:r>
            <a:r>
              <a:rPr lang="zh-CN" altLang="en-US" sz="3600" b="1" dirty="0">
                <a:latin typeface="楷体_GB2312" pitchFamily="49" charset="-122"/>
                <a:ea typeface="楷体_GB2312" pitchFamily="49" charset="-122"/>
              </a:rPr>
              <a:t>冠军属于外国选手</a:t>
            </a:r>
            <a:r>
              <a:rPr lang="en-US" altLang="zh-CN" sz="3600" b="1" dirty="0">
                <a:latin typeface="楷体_GB2312" pitchFamily="49" charset="-122"/>
                <a:ea typeface="楷体_GB2312" pitchFamily="49" charset="-122"/>
              </a:rPr>
              <a:t>.</a:t>
            </a:r>
            <a:r>
              <a:rPr lang="en-US" altLang="zh-CN" sz="3600" b="1" dirty="0">
                <a:latin typeface="宋体" panose="02010600030101010101" pitchFamily="2" charset="-122"/>
                <a:ea typeface="宋体" panose="02010600030101010101" pitchFamily="2" charset="-122"/>
              </a:rPr>
              <a:t>” </a:t>
            </a:r>
            <a:r>
              <a:rPr lang="en-US" altLang="zh-CN" sz="3600" b="1" dirty="0">
                <a:latin typeface="楷体_GB2312" pitchFamily="49" charset="-122"/>
                <a:ea typeface="楷体_GB2312" pitchFamily="49" charset="-122"/>
              </a:rPr>
              <a:t>  </a:t>
            </a:r>
            <a:endParaRPr lang="en-US" altLang="zh-CN" sz="3600" b="1" dirty="0"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17430" name="Text Box 22"/>
          <p:cNvSpPr txBox="1"/>
          <p:nvPr/>
        </p:nvSpPr>
        <p:spPr>
          <a:xfrm>
            <a:off x="1843088" y="4948238"/>
            <a:ext cx="6400800" cy="6413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en-US" altLang="zh-CN" sz="3600" b="1" dirty="0">
                <a:latin typeface="楷体_GB2312" pitchFamily="49" charset="-122"/>
                <a:ea typeface="楷体_GB2312" pitchFamily="49" charset="-122"/>
              </a:rPr>
              <a:t>(3)</a:t>
            </a:r>
            <a:r>
              <a:rPr lang="zh-CN" altLang="en-US" sz="3600" b="1" dirty="0">
                <a:latin typeface="宋体" panose="02010600030101010101" pitchFamily="2" charset="-122"/>
                <a:ea typeface="宋体" panose="02010600030101010101" pitchFamily="2" charset="-122"/>
              </a:rPr>
              <a:t>“</a:t>
            </a:r>
            <a:r>
              <a:rPr lang="zh-CN" altLang="en-US" sz="3600" b="1" dirty="0">
                <a:latin typeface="楷体_GB2312" pitchFamily="49" charset="-122"/>
                <a:ea typeface="楷体_GB2312" pitchFamily="49" charset="-122"/>
              </a:rPr>
              <a:t>冠军属于中国选手甲</a:t>
            </a:r>
            <a:r>
              <a:rPr lang="en-US" altLang="zh-CN" sz="3600" b="1" dirty="0">
                <a:latin typeface="楷体_GB2312" pitchFamily="49" charset="-122"/>
                <a:ea typeface="楷体_GB2312" pitchFamily="49" charset="-122"/>
              </a:rPr>
              <a:t>.</a:t>
            </a:r>
            <a:r>
              <a:rPr lang="en-US" altLang="zh-CN" sz="3600" b="1" dirty="0">
                <a:latin typeface="宋体" panose="02010600030101010101" pitchFamily="2" charset="-122"/>
                <a:ea typeface="宋体" panose="02010600030101010101" pitchFamily="2" charset="-122"/>
              </a:rPr>
              <a:t>”</a:t>
            </a:r>
            <a:r>
              <a:rPr lang="en-US" altLang="zh-CN" sz="3600" b="1" dirty="0">
                <a:latin typeface="楷体_GB2312" pitchFamily="49" charset="-122"/>
                <a:ea typeface="楷体_GB2312" pitchFamily="49" charset="-122"/>
              </a:rPr>
              <a:t>   </a:t>
            </a:r>
            <a:endParaRPr lang="en-US" altLang="zh-CN" sz="3600" b="1" dirty="0">
              <a:latin typeface="楷体_GB2312" pitchFamily="49" charset="-122"/>
              <a:ea typeface="楷体_GB2312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7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74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1" dur="500"/>
                                        <p:tgtEl>
                                          <p:spTgt spid="174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0" dur="500"/>
                                        <p:tgtEl>
                                          <p:spTgt spid="174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2" grpId="0"/>
      <p:bldP spid="17413" grpId="0"/>
      <p:bldP spid="17424" grpId="0"/>
      <p:bldP spid="17425" grpId="0"/>
      <p:bldP spid="17426" grpId="0"/>
      <p:bldP spid="17429" grpId="0"/>
      <p:bldP spid="1743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9634" name="Text Box 2"/>
          <p:cNvSpPr txBox="1"/>
          <p:nvPr/>
        </p:nvSpPr>
        <p:spPr>
          <a:xfrm>
            <a:off x="1196975" y="1412875"/>
            <a:ext cx="7696200" cy="6413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zh-CN" altLang="en-US" sz="3600" b="1" dirty="0">
                <a:latin typeface="楷体_GB2312" pitchFamily="49" charset="-122"/>
                <a:ea typeface="楷体_GB2312" pitchFamily="49" charset="-122"/>
              </a:rPr>
              <a:t>在猜扑克牌的游戏中：</a:t>
            </a:r>
            <a:endParaRPr lang="zh-CN" altLang="en-US" sz="3600" b="1" dirty="0"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69636" name="Text Box 4"/>
          <p:cNvSpPr txBox="1"/>
          <p:nvPr/>
        </p:nvSpPr>
        <p:spPr>
          <a:xfrm>
            <a:off x="1187450" y="4508500"/>
            <a:ext cx="7696200" cy="6413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en-US" altLang="zh-CN" sz="3600" b="1" dirty="0">
                <a:latin typeface="楷体_GB2312" pitchFamily="49" charset="-122"/>
                <a:ea typeface="楷体_GB2312" pitchFamily="49" charset="-122"/>
              </a:rPr>
              <a:t>(3)</a:t>
            </a:r>
            <a:r>
              <a:rPr lang="zh-CN" altLang="en-US" sz="3600" b="1" dirty="0">
                <a:latin typeface="楷体_GB2312" pitchFamily="49" charset="-122"/>
                <a:ea typeface="楷体_GB2312" pitchFamily="49" charset="-122"/>
              </a:rPr>
              <a:t>从四张</a:t>
            </a:r>
            <a:r>
              <a:rPr lang="en-US" altLang="zh-CN" sz="3600" b="1" dirty="0">
                <a:latin typeface="楷体_GB2312" pitchFamily="49" charset="-122"/>
                <a:ea typeface="楷体_GB2312" pitchFamily="49" charset="-122"/>
              </a:rPr>
              <a:t>2</a:t>
            </a:r>
            <a:r>
              <a:rPr lang="zh-CN" altLang="en-US" sz="3600" b="1" dirty="0">
                <a:latin typeface="楷体_GB2312" pitchFamily="49" charset="-122"/>
                <a:ea typeface="楷体_GB2312" pitchFamily="49" charset="-122"/>
              </a:rPr>
              <a:t>中抽出一张牌是红桃</a:t>
            </a:r>
            <a:r>
              <a:rPr lang="en-US" altLang="zh-CN" sz="3600" b="1" dirty="0">
                <a:latin typeface="楷体_GB2312" pitchFamily="49" charset="-122"/>
                <a:ea typeface="楷体_GB2312" pitchFamily="49" charset="-122"/>
              </a:rPr>
              <a:t>2.</a:t>
            </a:r>
            <a:endParaRPr lang="en-US" altLang="zh-CN" sz="3600" b="1" dirty="0"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69637" name="Text Box 5"/>
          <p:cNvSpPr txBox="1"/>
          <p:nvPr/>
        </p:nvSpPr>
        <p:spPr>
          <a:xfrm>
            <a:off x="1187450" y="3284538"/>
            <a:ext cx="7696200" cy="6413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en-US" altLang="zh-CN" sz="3600" b="1" dirty="0">
                <a:latin typeface="楷体_GB2312" pitchFamily="49" charset="-122"/>
                <a:ea typeface="楷体_GB2312" pitchFamily="49" charset="-122"/>
              </a:rPr>
              <a:t>(2)</a:t>
            </a:r>
            <a:r>
              <a:rPr lang="zh-CN" altLang="en-US" sz="3600" b="1" dirty="0">
                <a:latin typeface="楷体_GB2312" pitchFamily="49" charset="-122"/>
                <a:ea typeface="楷体_GB2312" pitchFamily="49" charset="-122"/>
              </a:rPr>
              <a:t>从四张</a:t>
            </a:r>
            <a:r>
              <a:rPr lang="en-US" altLang="zh-CN" sz="3600" b="1" dirty="0">
                <a:latin typeface="楷体_GB2312" pitchFamily="49" charset="-122"/>
                <a:ea typeface="楷体_GB2312" pitchFamily="49" charset="-122"/>
              </a:rPr>
              <a:t>2</a:t>
            </a:r>
            <a:r>
              <a:rPr lang="zh-CN" altLang="en-US" sz="3600" b="1" dirty="0">
                <a:latin typeface="楷体_GB2312" pitchFamily="49" charset="-122"/>
                <a:ea typeface="楷体_GB2312" pitchFamily="49" charset="-122"/>
              </a:rPr>
              <a:t>中抽出一张牌是</a:t>
            </a:r>
            <a:r>
              <a:rPr lang="en-US" altLang="zh-CN" sz="3600" b="1" dirty="0">
                <a:latin typeface="楷体_GB2312" pitchFamily="49" charset="-122"/>
                <a:ea typeface="楷体_GB2312" pitchFamily="49" charset="-122"/>
              </a:rPr>
              <a:t>3.</a:t>
            </a:r>
            <a:endParaRPr lang="en-US" altLang="zh-CN" sz="3600" b="1" dirty="0"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69638" name="Text Box 6"/>
          <p:cNvSpPr txBox="1"/>
          <p:nvPr/>
        </p:nvSpPr>
        <p:spPr>
          <a:xfrm>
            <a:off x="1187450" y="2060575"/>
            <a:ext cx="7696200" cy="6413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en-US" altLang="zh-CN" sz="3600" b="1" dirty="0">
                <a:latin typeface="楷体_GB2312" pitchFamily="49" charset="-122"/>
                <a:ea typeface="楷体_GB2312" pitchFamily="49" charset="-122"/>
              </a:rPr>
              <a:t>(1)</a:t>
            </a:r>
            <a:r>
              <a:rPr lang="zh-CN" altLang="en-US" sz="3600" b="1" dirty="0">
                <a:latin typeface="楷体_GB2312" pitchFamily="49" charset="-122"/>
                <a:ea typeface="楷体_GB2312" pitchFamily="49" charset="-122"/>
              </a:rPr>
              <a:t>从四张</a:t>
            </a:r>
            <a:r>
              <a:rPr lang="en-US" altLang="zh-CN" sz="3600" b="1" dirty="0">
                <a:latin typeface="楷体_GB2312" pitchFamily="49" charset="-122"/>
                <a:ea typeface="楷体_GB2312" pitchFamily="49" charset="-122"/>
              </a:rPr>
              <a:t>2</a:t>
            </a:r>
            <a:r>
              <a:rPr lang="zh-CN" altLang="en-US" sz="3600" b="1" dirty="0">
                <a:latin typeface="楷体_GB2312" pitchFamily="49" charset="-122"/>
                <a:ea typeface="楷体_GB2312" pitchFamily="49" charset="-122"/>
              </a:rPr>
              <a:t>中抽出一张牌是</a:t>
            </a:r>
            <a:r>
              <a:rPr lang="en-US" altLang="zh-CN" sz="3600" b="1" dirty="0">
                <a:latin typeface="楷体_GB2312" pitchFamily="49" charset="-122"/>
                <a:ea typeface="楷体_GB2312" pitchFamily="49" charset="-122"/>
              </a:rPr>
              <a:t>2.</a:t>
            </a:r>
            <a:endParaRPr lang="en-US" altLang="zh-CN" sz="3600" b="1" dirty="0"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69640" name="Text Box 8"/>
          <p:cNvSpPr txBox="1"/>
          <p:nvPr/>
        </p:nvSpPr>
        <p:spPr>
          <a:xfrm>
            <a:off x="1908175" y="2708275"/>
            <a:ext cx="4365625" cy="579438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zh-CN" altLang="en-US" sz="3200" b="1" dirty="0">
                <a:solidFill>
                  <a:srgbClr val="FF3300"/>
                </a:solidFill>
                <a:latin typeface="华文隶书" pitchFamily="2" charset="-122"/>
                <a:ea typeface="华文隶书" pitchFamily="2" charset="-122"/>
              </a:rPr>
              <a:t>确定事件（必然事件）</a:t>
            </a:r>
            <a:endParaRPr lang="zh-CN" altLang="en-US" sz="4400" b="1" dirty="0">
              <a:latin typeface="华文隶书" pitchFamily="2" charset="-122"/>
              <a:ea typeface="华文隶书" pitchFamily="2" charset="-122"/>
            </a:endParaRPr>
          </a:p>
        </p:txBody>
      </p:sp>
      <p:sp>
        <p:nvSpPr>
          <p:cNvPr id="69641" name="Text Box 9"/>
          <p:cNvSpPr txBox="1"/>
          <p:nvPr/>
        </p:nvSpPr>
        <p:spPr>
          <a:xfrm>
            <a:off x="1908175" y="3933825"/>
            <a:ext cx="4868863" cy="579438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zh-CN" altLang="en-US" sz="3200" b="1" dirty="0">
                <a:solidFill>
                  <a:srgbClr val="FF3300"/>
                </a:solidFill>
                <a:latin typeface="华文隶书" pitchFamily="2" charset="-122"/>
                <a:ea typeface="华文隶书" pitchFamily="2" charset="-122"/>
              </a:rPr>
              <a:t>确定事件（不可能事件）</a:t>
            </a:r>
            <a:endParaRPr lang="zh-CN" altLang="en-US" sz="4400" b="1" dirty="0">
              <a:latin typeface="华文隶书" pitchFamily="2" charset="-122"/>
              <a:ea typeface="华文隶书" pitchFamily="2" charset="-122"/>
            </a:endParaRPr>
          </a:p>
        </p:txBody>
      </p:sp>
      <p:sp>
        <p:nvSpPr>
          <p:cNvPr id="69642" name="Text Box 10"/>
          <p:cNvSpPr txBox="1"/>
          <p:nvPr/>
        </p:nvSpPr>
        <p:spPr>
          <a:xfrm>
            <a:off x="1979613" y="5157788"/>
            <a:ext cx="2089150" cy="579437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zh-CN" altLang="en-US" sz="3200" b="1" dirty="0">
                <a:solidFill>
                  <a:srgbClr val="FF3300"/>
                </a:solidFill>
                <a:latin typeface="Times New Roman" panose="02020603050405020304" pitchFamily="18" charset="0"/>
                <a:ea typeface="华文隶书" pitchFamily="2" charset="-122"/>
              </a:rPr>
              <a:t>随机事件</a:t>
            </a:r>
            <a:endParaRPr lang="zh-CN" altLang="en-US" sz="4400" b="1" dirty="0">
              <a:solidFill>
                <a:srgbClr val="FF33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96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696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696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696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634" grpId="0"/>
      <p:bldP spid="69636" grpId="0"/>
      <p:bldP spid="69637" grpId="0"/>
      <p:bldP spid="69638" grpId="0"/>
      <p:bldP spid="69640" grpId="0"/>
      <p:bldP spid="69641" grpId="0"/>
      <p:bldP spid="6964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0964" name="Text Box 4"/>
          <p:cNvSpPr txBox="1"/>
          <p:nvPr/>
        </p:nvSpPr>
        <p:spPr>
          <a:xfrm>
            <a:off x="-36512" y="1292225"/>
            <a:ext cx="8416925" cy="17399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zh-CN" altLang="en-US" sz="3600" b="1" dirty="0">
                <a:latin typeface="楷体_GB2312" pitchFamily="49" charset="-122"/>
                <a:ea typeface="楷体_GB2312" pitchFamily="49" charset="-122"/>
              </a:rPr>
              <a:t>    如果在某届世界乒乓球单打比赛中</a:t>
            </a:r>
            <a:r>
              <a:rPr lang="en-US" altLang="zh-CN" sz="3600" b="1" dirty="0">
                <a:latin typeface="楷体_GB2312" pitchFamily="49" charset="-122"/>
                <a:ea typeface="楷体_GB2312" pitchFamily="49" charset="-122"/>
              </a:rPr>
              <a:t>,</a:t>
            </a:r>
            <a:r>
              <a:rPr lang="zh-CN" altLang="en-US" sz="3600" b="1" dirty="0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</a:rPr>
              <a:t>中国选手甲和外国选手乙</a:t>
            </a:r>
            <a:r>
              <a:rPr lang="zh-CN" altLang="en-US" sz="3600" b="1" dirty="0">
                <a:latin typeface="楷体_GB2312" pitchFamily="49" charset="-122"/>
                <a:ea typeface="楷体_GB2312" pitchFamily="49" charset="-122"/>
              </a:rPr>
              <a:t>进入最后决赛</a:t>
            </a:r>
            <a:r>
              <a:rPr lang="en-US" altLang="zh-CN" sz="3600" b="1" dirty="0">
                <a:latin typeface="楷体_GB2312" pitchFamily="49" charset="-122"/>
                <a:ea typeface="楷体_GB2312" pitchFamily="49" charset="-122"/>
              </a:rPr>
              <a:t>,</a:t>
            </a:r>
            <a:r>
              <a:rPr lang="zh-CN" altLang="en-US" sz="3600" b="1" dirty="0">
                <a:latin typeface="楷体_GB2312" pitchFamily="49" charset="-122"/>
                <a:ea typeface="楷体_GB2312" pitchFamily="49" charset="-122"/>
              </a:rPr>
              <a:t>那么</a:t>
            </a:r>
            <a:r>
              <a:rPr lang="en-US" altLang="zh-CN" sz="3600" b="1" dirty="0">
                <a:latin typeface="楷体_GB2312" pitchFamily="49" charset="-122"/>
                <a:ea typeface="楷体_GB2312" pitchFamily="49" charset="-122"/>
              </a:rPr>
              <a:t>,</a:t>
            </a:r>
            <a:r>
              <a:rPr lang="zh-CN" altLang="en-US" sz="3600" b="1" dirty="0">
                <a:latin typeface="楷体_GB2312" pitchFamily="49" charset="-122"/>
                <a:ea typeface="楷体_GB2312" pitchFamily="49" charset="-122"/>
              </a:rPr>
              <a:t>该项比赛的</a:t>
            </a:r>
            <a:r>
              <a:rPr lang="en-US" altLang="zh-CN" sz="3600" b="1" dirty="0">
                <a:latin typeface="楷体_GB2312" pitchFamily="49" charset="-122"/>
                <a:ea typeface="楷体_GB2312" pitchFamily="49" charset="-122"/>
              </a:rPr>
              <a:t>:</a:t>
            </a:r>
            <a:endParaRPr lang="en-US" altLang="zh-CN" sz="3600" b="1" dirty="0">
              <a:latin typeface="楷体_GB2312" pitchFamily="49" charset="-122"/>
              <a:ea typeface="楷体_GB2312" pitchFamily="49" charset="-122"/>
            </a:endParaRPr>
          </a:p>
        </p:txBody>
      </p:sp>
      <p:grpSp>
        <p:nvGrpSpPr>
          <p:cNvPr id="10242" name="Group 12"/>
          <p:cNvGrpSpPr/>
          <p:nvPr/>
        </p:nvGrpSpPr>
        <p:grpSpPr>
          <a:xfrm>
            <a:off x="611188" y="2997200"/>
            <a:ext cx="9144000" cy="1739900"/>
            <a:chOff x="385" y="1888"/>
            <a:chExt cx="5760" cy="1096"/>
          </a:xfrm>
        </p:grpSpPr>
        <p:sp>
          <p:nvSpPr>
            <p:cNvPr id="10243" name="Text Box 9"/>
            <p:cNvSpPr txBox="1"/>
            <p:nvPr/>
          </p:nvSpPr>
          <p:spPr>
            <a:xfrm>
              <a:off x="385" y="1888"/>
              <a:ext cx="5760" cy="1096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p>
              <a:pPr>
                <a:spcBef>
                  <a:spcPct val="50000"/>
                </a:spcBef>
              </a:pPr>
              <a:r>
                <a:rPr lang="en-US" altLang="zh-CN" sz="3600" b="1" dirty="0">
                  <a:latin typeface="楷体_GB2312" pitchFamily="49" charset="-122"/>
                  <a:ea typeface="楷体_GB2312" pitchFamily="49" charset="-122"/>
                </a:rPr>
                <a:t>(1)</a:t>
              </a:r>
              <a:r>
                <a:rPr lang="en-US" altLang="zh-CN" sz="3600" b="1" dirty="0">
                  <a:latin typeface="宋体" panose="02010600030101010101" pitchFamily="2" charset="-122"/>
                  <a:ea typeface="宋体" panose="02010600030101010101" pitchFamily="2" charset="-122"/>
                </a:rPr>
                <a:t>“</a:t>
              </a:r>
              <a:r>
                <a:rPr lang="zh-CN" altLang="en-US" sz="3600" b="1" dirty="0">
                  <a:latin typeface="楷体_GB2312" pitchFamily="49" charset="-122"/>
                  <a:ea typeface="楷体_GB2312" pitchFamily="49" charset="-122"/>
                </a:rPr>
                <a:t>冠军属于中国选手</a:t>
              </a:r>
              <a:r>
                <a:rPr lang="en-US" altLang="zh-CN" sz="3600" b="1" dirty="0">
                  <a:latin typeface="宋体" panose="02010600030101010101" pitchFamily="2" charset="-122"/>
                  <a:ea typeface="宋体" panose="02010600030101010101" pitchFamily="2" charset="-122"/>
                </a:rPr>
                <a:t>”</a:t>
              </a:r>
              <a:r>
                <a:rPr lang="zh-CN" altLang="en-US" sz="3600" b="1" dirty="0">
                  <a:latin typeface="楷体_GB2312" pitchFamily="49" charset="-122"/>
                  <a:ea typeface="楷体_GB2312" pitchFamily="49" charset="-122"/>
                </a:rPr>
                <a:t>是      事件</a:t>
              </a:r>
              <a:r>
                <a:rPr lang="en-US" altLang="zh-CN" sz="3600" b="1" dirty="0">
                  <a:latin typeface="楷体_GB2312" pitchFamily="49" charset="-122"/>
                  <a:ea typeface="楷体_GB2312" pitchFamily="49" charset="-122"/>
                </a:rPr>
                <a:t>.        </a:t>
              </a:r>
              <a:endParaRPr lang="en-US" altLang="zh-CN" sz="3600" b="1" dirty="0">
                <a:latin typeface="楷体_GB2312" pitchFamily="49" charset="-122"/>
                <a:ea typeface="楷体_GB2312" pitchFamily="49" charset="-122"/>
              </a:endParaRPr>
            </a:p>
            <a:p>
              <a:pPr>
                <a:lnSpc>
                  <a:spcPct val="50000"/>
                </a:lnSpc>
                <a:spcBef>
                  <a:spcPct val="50000"/>
                </a:spcBef>
              </a:pPr>
              <a:r>
                <a:rPr lang="en-US" altLang="zh-CN" sz="3600" b="1" dirty="0">
                  <a:latin typeface="楷体_GB2312" pitchFamily="49" charset="-122"/>
                  <a:ea typeface="楷体_GB2312" pitchFamily="49" charset="-122"/>
                </a:rPr>
                <a:t>(2)</a:t>
              </a:r>
              <a:r>
                <a:rPr lang="en-US" altLang="zh-CN" sz="3600" b="1" dirty="0">
                  <a:latin typeface="宋体" panose="02010600030101010101" pitchFamily="2" charset="-122"/>
                  <a:ea typeface="宋体" panose="02010600030101010101" pitchFamily="2" charset="-122"/>
                </a:rPr>
                <a:t>“</a:t>
              </a:r>
              <a:r>
                <a:rPr lang="zh-CN" altLang="en-US" sz="3600" b="1" dirty="0">
                  <a:latin typeface="楷体_GB2312" pitchFamily="49" charset="-122"/>
                  <a:ea typeface="楷体_GB2312" pitchFamily="49" charset="-122"/>
                </a:rPr>
                <a:t>冠军属于外国选手</a:t>
              </a:r>
              <a:r>
                <a:rPr lang="en-US" altLang="zh-CN" sz="3600" b="1" dirty="0">
                  <a:latin typeface="宋体" panose="02010600030101010101" pitchFamily="2" charset="-122"/>
                  <a:ea typeface="宋体" panose="02010600030101010101" pitchFamily="2" charset="-122"/>
                </a:rPr>
                <a:t>”</a:t>
              </a:r>
              <a:r>
                <a:rPr lang="zh-CN" altLang="en-US" sz="3600" b="1" dirty="0">
                  <a:latin typeface="楷体_GB2312" pitchFamily="49" charset="-122"/>
                  <a:ea typeface="楷体_GB2312" pitchFamily="49" charset="-122"/>
                </a:rPr>
                <a:t>是      事件</a:t>
              </a:r>
              <a:r>
                <a:rPr lang="en-US" altLang="zh-CN" sz="3600" b="1" dirty="0">
                  <a:latin typeface="楷体_GB2312" pitchFamily="49" charset="-122"/>
                  <a:ea typeface="楷体_GB2312" pitchFamily="49" charset="-122"/>
                </a:rPr>
                <a:t>.</a:t>
              </a:r>
              <a:endParaRPr lang="en-US" altLang="zh-CN" sz="3600" b="1" dirty="0">
                <a:latin typeface="楷体_GB2312" pitchFamily="49" charset="-122"/>
                <a:ea typeface="楷体_GB2312" pitchFamily="49" charset="-122"/>
              </a:endParaRPr>
            </a:p>
            <a:p>
              <a:pPr>
                <a:lnSpc>
                  <a:spcPct val="50000"/>
                </a:lnSpc>
                <a:spcBef>
                  <a:spcPct val="50000"/>
                </a:spcBef>
              </a:pPr>
              <a:r>
                <a:rPr lang="en-US" altLang="zh-CN" sz="3600" b="1" dirty="0">
                  <a:latin typeface="楷体_GB2312" pitchFamily="49" charset="-122"/>
                  <a:ea typeface="楷体_GB2312" pitchFamily="49" charset="-122"/>
                </a:rPr>
                <a:t>(3)</a:t>
              </a:r>
              <a:r>
                <a:rPr lang="en-US" altLang="zh-CN" sz="3600" b="1" dirty="0">
                  <a:latin typeface="宋体" panose="02010600030101010101" pitchFamily="2" charset="-122"/>
                  <a:ea typeface="宋体" panose="02010600030101010101" pitchFamily="2" charset="-122"/>
                </a:rPr>
                <a:t>“</a:t>
              </a:r>
              <a:r>
                <a:rPr lang="zh-CN" altLang="en-US" sz="3600" b="1" dirty="0">
                  <a:latin typeface="楷体_GB2312" pitchFamily="49" charset="-122"/>
                  <a:ea typeface="楷体_GB2312" pitchFamily="49" charset="-122"/>
                </a:rPr>
                <a:t>冠军属于中国选手甲</a:t>
              </a:r>
              <a:r>
                <a:rPr lang="en-US" altLang="zh-CN" sz="3600" b="1" dirty="0">
                  <a:latin typeface="宋体" panose="02010600030101010101" pitchFamily="2" charset="-122"/>
                  <a:ea typeface="宋体" panose="02010600030101010101" pitchFamily="2" charset="-122"/>
                </a:rPr>
                <a:t>”</a:t>
              </a:r>
              <a:r>
                <a:rPr lang="zh-CN" altLang="en-US" sz="3600" b="1" dirty="0">
                  <a:latin typeface="楷体_GB2312" pitchFamily="49" charset="-122"/>
                  <a:ea typeface="楷体_GB2312" pitchFamily="49" charset="-122"/>
                </a:rPr>
                <a:t>是     事件</a:t>
              </a:r>
              <a:r>
                <a:rPr lang="en-US" altLang="zh-CN" sz="3600" b="1" dirty="0">
                  <a:latin typeface="楷体_GB2312" pitchFamily="49" charset="-122"/>
                  <a:ea typeface="楷体_GB2312" pitchFamily="49" charset="-122"/>
                </a:rPr>
                <a:t>.</a:t>
              </a:r>
              <a:endParaRPr lang="en-US" altLang="zh-CN" sz="3600" b="1" dirty="0">
                <a:latin typeface="楷体_GB2312" pitchFamily="49" charset="-122"/>
                <a:ea typeface="楷体_GB2312" pitchFamily="49" charset="-122"/>
              </a:endParaRPr>
            </a:p>
          </p:txBody>
        </p:sp>
        <p:sp>
          <p:nvSpPr>
            <p:cNvPr id="10244" name="Line 10"/>
            <p:cNvSpPr/>
            <p:nvPr/>
          </p:nvSpPr>
          <p:spPr>
            <a:xfrm>
              <a:off x="4103" y="2234"/>
              <a:ext cx="864" cy="0"/>
            </a:xfrm>
            <a:prstGeom prst="line">
              <a:avLst/>
            </a:prstGeom>
            <a:ln w="2857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10245" name="Line 11"/>
            <p:cNvSpPr/>
            <p:nvPr/>
          </p:nvSpPr>
          <p:spPr>
            <a:xfrm>
              <a:off x="4110" y="2608"/>
              <a:ext cx="811" cy="0"/>
            </a:xfrm>
            <a:prstGeom prst="line">
              <a:avLst/>
            </a:prstGeom>
            <a:ln w="2857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10246" name="Line 12"/>
            <p:cNvSpPr/>
            <p:nvPr/>
          </p:nvSpPr>
          <p:spPr>
            <a:xfrm>
              <a:off x="4377" y="2952"/>
              <a:ext cx="680" cy="0"/>
            </a:xfrm>
            <a:prstGeom prst="line">
              <a:avLst/>
            </a:prstGeom>
            <a:ln w="2857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</p:sp>
      </p:grpSp>
      <p:sp>
        <p:nvSpPr>
          <p:cNvPr id="11" name="Text Box 5"/>
          <p:cNvSpPr txBox="1"/>
          <p:nvPr/>
        </p:nvSpPr>
        <p:spPr>
          <a:xfrm>
            <a:off x="6516688" y="2989263"/>
            <a:ext cx="1295400" cy="6413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zh-CN" altLang="en-US" sz="3600" b="1" dirty="0">
                <a:solidFill>
                  <a:srgbClr val="FF0000"/>
                </a:solidFill>
                <a:latin typeface="Arial" panose="020B0604020202020204" pitchFamily="34" charset="0"/>
                <a:ea typeface="楷体_GB2312" pitchFamily="49" charset="-122"/>
              </a:rPr>
              <a:t>随机</a:t>
            </a:r>
            <a:endParaRPr lang="zh-CN" altLang="en-US" sz="3600" b="1" dirty="0">
              <a:solidFill>
                <a:srgbClr val="FF0000"/>
              </a:solidFill>
              <a:latin typeface="Arial" panose="020B0604020202020204" pitchFamily="34" charset="0"/>
              <a:ea typeface="楷体_GB2312" pitchFamily="49" charset="-122"/>
            </a:endParaRPr>
          </a:p>
        </p:txBody>
      </p:sp>
      <p:sp>
        <p:nvSpPr>
          <p:cNvPr id="12" name="Text Box 6"/>
          <p:cNvSpPr txBox="1"/>
          <p:nvPr/>
        </p:nvSpPr>
        <p:spPr>
          <a:xfrm>
            <a:off x="6443663" y="3579813"/>
            <a:ext cx="1295400" cy="6413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zh-CN" altLang="en-US" sz="3600" b="1" dirty="0">
                <a:solidFill>
                  <a:srgbClr val="FF0000"/>
                </a:solidFill>
                <a:latin typeface="Arial" panose="020B0604020202020204" pitchFamily="34" charset="0"/>
                <a:ea typeface="楷体_GB2312" pitchFamily="49" charset="-122"/>
              </a:rPr>
              <a:t> 随机</a:t>
            </a:r>
            <a:endParaRPr lang="zh-CN" altLang="en-US" sz="3600" b="1" dirty="0">
              <a:solidFill>
                <a:srgbClr val="FF0000"/>
              </a:solidFill>
              <a:latin typeface="Arial" panose="020B0604020202020204" pitchFamily="34" charset="0"/>
              <a:ea typeface="楷体_GB2312" pitchFamily="49" charset="-122"/>
            </a:endParaRPr>
          </a:p>
        </p:txBody>
      </p:sp>
      <p:sp>
        <p:nvSpPr>
          <p:cNvPr id="13" name="Text Box 7"/>
          <p:cNvSpPr txBox="1"/>
          <p:nvPr/>
        </p:nvSpPr>
        <p:spPr>
          <a:xfrm>
            <a:off x="6894513" y="4141788"/>
            <a:ext cx="1206500" cy="6413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zh-CN" altLang="en-US" sz="3600" b="1" dirty="0">
                <a:solidFill>
                  <a:srgbClr val="FF0000"/>
                </a:solidFill>
                <a:latin typeface="Arial" panose="020B0604020202020204" pitchFamily="34" charset="0"/>
                <a:ea typeface="楷体_GB2312" pitchFamily="49" charset="-122"/>
              </a:rPr>
              <a:t>随机</a:t>
            </a:r>
            <a:endParaRPr lang="zh-CN" altLang="en-US" sz="3600" b="1" dirty="0">
              <a:solidFill>
                <a:srgbClr val="FF0000"/>
              </a:solidFill>
              <a:latin typeface="Arial" panose="020B0604020202020204" pitchFamily="34" charset="0"/>
              <a:ea typeface="楷体_GB2312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09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64" grpId="0"/>
      <p:bldP spid="11" grpId="0"/>
      <p:bldP spid="12" grpId="0"/>
      <p:bldP spid="13" grpId="0"/>
    </p:bldLst>
  </p:timing>
</p:sld>
</file>

<file path=ppt/theme/theme1.xml><?xml version="1.0" encoding="utf-8"?>
<a:theme xmlns:a="http://schemas.openxmlformats.org/drawingml/2006/main" name="默认设计模板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9050" cap="flat" cmpd="sng" algn="ctr">
          <a:solidFill>
            <a:srgbClr val="800000"/>
          </a:solidFill>
          <a:prstDash val="sysDot"/>
          <a:round/>
          <a:headEnd type="none" w="med" len="med"/>
          <a:tailEnd type="none" w="med" len="med"/>
        </a:ln>
      </a:spPr>
      <a:bodyPr vert="horz" wrap="none" lIns="91440" tIns="45720" rIns="91440" bIns="45720" numCol="1" anchor="ctr" anchorCtr="0" compatLnSpc="1"/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9050" cap="flat" cmpd="sng" algn="ctr">
          <a:solidFill>
            <a:srgbClr val="800000"/>
          </a:solidFill>
          <a:prstDash val="sysDot"/>
          <a:round/>
          <a:headEnd type="none" w="med" len="med"/>
          <a:tailEnd type="none" w="med" len="med"/>
        </a:ln>
      </a:spPr>
      <a:bodyPr vert="horz" wrap="none" lIns="91440" tIns="45720" rIns="91440" bIns="45720" numCol="1" anchor="ctr" anchorCtr="0" compatLnSpc="1"/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1837</Words>
  <Application>WPS 演示</Application>
  <PresentationFormat>全屏显示(4:3)</PresentationFormat>
  <Paragraphs>200</Paragraphs>
  <Slides>29</Slides>
  <Notes>0</Notes>
  <HiddenSlides>0</HiddenSlides>
  <MMClips>1</MMClips>
  <ScaleCrop>false</ScaleCrop>
  <HeadingPairs>
    <vt:vector size="8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4</vt:i4>
      </vt:variant>
      <vt:variant>
        <vt:lpstr>幻灯片标题</vt:lpstr>
      </vt:variant>
      <vt:variant>
        <vt:i4>29</vt:i4>
      </vt:variant>
    </vt:vector>
  </HeadingPairs>
  <TitlesOfParts>
    <vt:vector size="48" baseType="lpstr">
      <vt:lpstr>Arial</vt:lpstr>
      <vt:lpstr>宋体</vt:lpstr>
      <vt:lpstr>Wingdings</vt:lpstr>
      <vt:lpstr>Calibri</vt:lpstr>
      <vt:lpstr>黑体</vt:lpstr>
      <vt:lpstr>楷体_GB2312</vt:lpstr>
      <vt:lpstr>Times New Roman</vt:lpstr>
      <vt:lpstr>隶书</vt:lpstr>
      <vt:lpstr>华文隶书</vt:lpstr>
      <vt:lpstr>华文行楷</vt:lpstr>
      <vt:lpstr>华文新魏</vt:lpstr>
      <vt:lpstr>微软雅黑</vt:lpstr>
      <vt:lpstr>新宋体</vt:lpstr>
      <vt:lpstr>Arial Unicode MS</vt:lpstr>
      <vt:lpstr>默认设计模板</vt:lpstr>
      <vt:lpstr>MSPhotoEd.3</vt:lpstr>
      <vt:lpstr>Equation.3</vt:lpstr>
      <vt:lpstr>Equation.3</vt:lpstr>
      <vt:lpstr>Equation.3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wuliang</dc:creator>
  <cp:lastModifiedBy>Administrator</cp:lastModifiedBy>
  <cp:revision>139</cp:revision>
  <dcterms:created xsi:type="dcterms:W3CDTF">2010-11-13T12:49:52Z</dcterms:created>
  <dcterms:modified xsi:type="dcterms:W3CDTF">2018-12-29T07:35:40Z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2052-11.1.0.8205</vt:lpwstr>
  </property>
</Properties>
</file>